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 Id="rId4" Type="http://schemas.openxmlformats.org/officeDocument/2006/relationships/custom-properties" Target="docProps/custom.xml" />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notesMasterIdLst>
    <p:notesMasterId r:id="rId38"/>
  </p:notesMasterIdLst>
  <p:sldSz cx="12192000" cy="6858000"/>
  <p:notesSz cx="6858000" cy="12192000"/>
  <p:embeddedFontLst>
    <p:embeddedFont>
      <p:font typeface="MiSans" charset="-122" pitchFamily="34"/>
      <p:regular r:id="rId43"/>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 Id="rId43" Type="http://schemas.openxmlformats.org/officeDocument/2006/relationships/font" Target="fonts/font1.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1-10.png"/><Relationship Id="rId11" Type="http://schemas.openxmlformats.org/officeDocument/2006/relationships/slideLayout" Target="../slideLayouts/slideLayout1.xml"/><Relationship Id="rId1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9-2.jpg"/><Relationship Id="rId2" Type="http://schemas.openxmlformats.org/officeDocument/2006/relationships/image" Target="../media/image-1-3.png"/><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4.png"/><Relationship Id="rId6" Type="http://schemas.openxmlformats.org/officeDocument/2006/relationships/image" Target="../media/image-11-4.png"/><Relationship Id="rId7" Type="http://schemas.openxmlformats.org/officeDocument/2006/relationships/image" Target="../media/image-11-4.png"/><Relationship Id="rId8" Type="http://schemas.openxmlformats.org/officeDocument/2006/relationships/image" Target="../media/image-1-3.png"/><Relationship Id="rId9" Type="http://schemas.openxmlformats.org/officeDocument/2006/relationships/image" Target="../media/image-1-6.png"/><Relationship Id="rId10" Type="http://schemas.openxmlformats.org/officeDocument/2006/relationships/image" Target="../media/image-1-6.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9.png"/><Relationship Id="rId14" Type="http://schemas.openxmlformats.org/officeDocument/2006/relationships/slideLayout" Target="../slideLayouts/slideLayout1.xml"/><Relationship Id="rId15"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jpg"/><Relationship Id="rId2" Type="http://schemas.openxmlformats.org/officeDocument/2006/relationships/image" Target="../media/image-12-2.jpg"/><Relationship Id="rId3" Type="http://schemas.openxmlformats.org/officeDocument/2006/relationships/image" Target="../media/image-12-3.png"/><Relationship Id="rId4" Type="http://schemas.openxmlformats.org/officeDocument/2006/relationships/slideLayout" Target="../slideLayouts/slideLayout1.xml"/><Relationship Id="rId5"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1-4.png"/><Relationship Id="rId3" Type="http://schemas.openxmlformats.org/officeDocument/2006/relationships/image" Target="../media/image-4-10.png"/><Relationship Id="rId4" Type="http://schemas.openxmlformats.org/officeDocument/2006/relationships/image" Target="../media/image-1-8.png"/><Relationship Id="rId5" Type="http://schemas.openxmlformats.org/officeDocument/2006/relationships/image" Target="../media/image-1-2.png"/><Relationship Id="rId6" Type="http://schemas.openxmlformats.org/officeDocument/2006/relationships/image" Target="../media/image-1-9.png"/><Relationship Id="rId7" Type="http://schemas.openxmlformats.org/officeDocument/2006/relationships/slideLayout" Target="../slideLayouts/slideLayout1.xml"/><Relationship Id="rId8"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1.png"/><Relationship Id="rId3" Type="http://schemas.openxmlformats.org/officeDocument/2006/relationships/image" Target="../media/image-15-3.png"/><Relationship Id="rId4" Type="http://schemas.openxmlformats.org/officeDocument/2006/relationships/image" Target="../media/image-15-3.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9-6.png"/><Relationship Id="rId8" Type="http://schemas.openxmlformats.org/officeDocument/2006/relationships/image" Target="../media/image-9-6.png"/><Relationship Id="rId9" Type="http://schemas.openxmlformats.org/officeDocument/2006/relationships/image" Target="../media/image-9-6.png"/><Relationship Id="rId10" Type="http://schemas.openxmlformats.org/officeDocument/2006/relationships/image" Target="../media/image-9-6.png"/><Relationship Id="rId11" Type="http://schemas.openxmlformats.org/officeDocument/2006/relationships/image" Target="../media/image-9-6.png"/><Relationship Id="rId12" Type="http://schemas.openxmlformats.org/officeDocument/2006/relationships/image" Target="../media/image-9-6.png"/><Relationship Id="rId13" Type="http://schemas.openxmlformats.org/officeDocument/2006/relationships/image" Target="../media/image-2-2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image" Target="../media/image-1-9.png"/><Relationship Id="rId17" Type="http://schemas.openxmlformats.org/officeDocument/2006/relationships/image" Target="../media/image-1-6.png"/><Relationship Id="rId18" Type="http://schemas.openxmlformats.org/officeDocument/2006/relationships/image" Target="../media/image-1-6.png"/><Relationship Id="rId19" Type="http://schemas.openxmlformats.org/officeDocument/2006/relationships/slideLayout" Target="../slideLayouts/slideLayout1.xml"/><Relationship Id="rId20"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9-2.jpg"/><Relationship Id="rId2" Type="http://schemas.openxmlformats.org/officeDocument/2006/relationships/image" Target="../media/image-1-3.png"/><Relationship Id="rId3" Type="http://schemas.openxmlformats.org/officeDocument/2006/relationships/image" Target="../media/image-16-3.png"/><Relationship Id="rId4" Type="http://schemas.openxmlformats.org/officeDocument/2006/relationships/image" Target="../media/image-16-4.png"/><Relationship Id="rId5" Type="http://schemas.openxmlformats.org/officeDocument/2006/relationships/image" Target="../media/image-16-3.png"/><Relationship Id="rId6" Type="http://schemas.openxmlformats.org/officeDocument/2006/relationships/image" Target="../media/image-16-4.png"/><Relationship Id="rId7" Type="http://schemas.openxmlformats.org/officeDocument/2006/relationships/image" Target="../media/image-16-3.png"/><Relationship Id="rId8" Type="http://schemas.openxmlformats.org/officeDocument/2006/relationships/image" Target="../media/image-16-3.png"/><Relationship Id="rId9" Type="http://schemas.openxmlformats.org/officeDocument/2006/relationships/image" Target="../media/image-16-4.png"/><Relationship Id="rId10" Type="http://schemas.openxmlformats.org/officeDocument/2006/relationships/image" Target="../media/image-16-4.png"/><Relationship Id="rId11" Type="http://schemas.openxmlformats.org/officeDocument/2006/relationships/image" Target="../media/image-11-3.png"/><Relationship Id="rId12" Type="http://schemas.openxmlformats.org/officeDocument/2006/relationships/slideLayout" Target="../slideLayouts/slideLayout1.xml"/><Relationship Id="rId1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9-2.jpg"/><Relationship Id="rId2" Type="http://schemas.openxmlformats.org/officeDocument/2006/relationships/image" Target="../media/image-1-3.png"/><Relationship Id="rId3" Type="http://schemas.openxmlformats.org/officeDocument/2006/relationships/image" Target="../media/image-2-5.png"/><Relationship Id="rId4" Type="http://schemas.openxmlformats.org/officeDocument/2006/relationships/image" Target="../media/image-11-4.png"/><Relationship Id="rId5" Type="http://schemas.openxmlformats.org/officeDocument/2006/relationships/image" Target="../media/image-15-3.png"/><Relationship Id="rId6" Type="http://schemas.openxmlformats.org/officeDocument/2006/relationships/image" Target="../media/image-17-6.png"/><Relationship Id="rId7" Type="http://schemas.openxmlformats.org/officeDocument/2006/relationships/image" Target="../media/image-17-7.svg"/><Relationship Id="rId8" Type="http://schemas.openxmlformats.org/officeDocument/2006/relationships/image" Target="../media/image-11-4.png"/><Relationship Id="rId9" Type="http://schemas.openxmlformats.org/officeDocument/2006/relationships/image" Target="../media/image-11-4.png"/><Relationship Id="rId10" Type="http://schemas.openxmlformats.org/officeDocument/2006/relationships/image" Target="../media/image-15-3.png"/><Relationship Id="rId11" Type="http://schemas.openxmlformats.org/officeDocument/2006/relationships/image" Target="../media/image-17-11.png"/><Relationship Id="rId12" Type="http://schemas.openxmlformats.org/officeDocument/2006/relationships/image" Target="../media/image-15-3.png"/><Relationship Id="rId13" Type="http://schemas.openxmlformats.org/officeDocument/2006/relationships/image" Target="../media/image-17-13.png"/><Relationship Id="rId14" Type="http://schemas.openxmlformats.org/officeDocument/2006/relationships/slideLayout" Target="../slideLayouts/slideLayout1.xml"/><Relationship Id="rId15"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2.png"/><Relationship Id="rId3" Type="http://schemas.openxmlformats.org/officeDocument/2006/relationships/image" Target="../media/image-2-2.png"/><Relationship Id="rId4" Type="http://schemas.openxmlformats.org/officeDocument/2006/relationships/image" Target="../media/image-18-4.png"/><Relationship Id="rId5" Type="http://schemas.openxmlformats.org/officeDocument/2006/relationships/image" Target="../media/image-18-5.png"/><Relationship Id="rId6" Type="http://schemas.openxmlformats.org/officeDocument/2006/relationships/image" Target="../media/image-18-4.png"/><Relationship Id="rId7" Type="http://schemas.openxmlformats.org/officeDocument/2006/relationships/image" Target="../media/image-18-5.png"/><Relationship Id="rId8" Type="http://schemas.openxmlformats.org/officeDocument/2006/relationships/image" Target="../media/image-1-9.png"/><Relationship Id="rId9" Type="http://schemas.openxmlformats.org/officeDocument/2006/relationships/image" Target="../media/image-1-9.png"/><Relationship Id="rId10" Type="http://schemas.openxmlformats.org/officeDocument/2006/relationships/image" Target="../media/image-1-2.png"/><Relationship Id="rId11" Type="http://schemas.openxmlformats.org/officeDocument/2006/relationships/slideLayout" Target="../slideLayouts/slideLayout1.xml"/><Relationship Id="rId1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jp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6.png"/><Relationship Id="rId11" Type="http://schemas.openxmlformats.org/officeDocument/2006/relationships/image" Target="../media/image-2-7.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6.png"/><Relationship Id="rId15" Type="http://schemas.openxmlformats.org/officeDocument/2006/relationships/image" Target="../media/image-2-7.png"/><Relationship Id="rId16" Type="http://schemas.openxmlformats.org/officeDocument/2006/relationships/image" Target="../media/image-2-6.png"/><Relationship Id="rId17" Type="http://schemas.openxmlformats.org/officeDocument/2006/relationships/image" Target="../media/image-2-7.png"/><Relationship Id="rId18" Type="http://schemas.openxmlformats.org/officeDocument/2006/relationships/image" Target="../media/image-1-3.png"/><Relationship Id="rId19" Type="http://schemas.openxmlformats.org/officeDocument/2006/relationships/image" Target="../media/image-1-6.png"/><Relationship Id="rId20" Type="http://schemas.openxmlformats.org/officeDocument/2006/relationships/image" Target="../media/image-1-2.png"/><Relationship Id="rId21" Type="http://schemas.openxmlformats.org/officeDocument/2006/relationships/image" Target="../media/image-1-9.png"/><Relationship Id="rId22" Type="http://schemas.openxmlformats.org/officeDocument/2006/relationships/image" Target="../media/image-2-22.png"/><Relationship Id="rId23" Type="http://schemas.openxmlformats.org/officeDocument/2006/relationships/slideLayout" Target="../slideLayouts/slideLayout1.xml"/><Relationship Id="rId2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4-10.png"/><Relationship Id="rId2" Type="http://schemas.openxmlformats.org/officeDocument/2006/relationships/image" Target="../media/image-20-2.png"/><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4-10.png"/><Relationship Id="rId7" Type="http://schemas.openxmlformats.org/officeDocument/2006/relationships/image" Target="../media/image-9-6.png"/><Relationship Id="rId8" Type="http://schemas.openxmlformats.org/officeDocument/2006/relationships/image" Target="../media/image-9-6.png"/><Relationship Id="rId9" Type="http://schemas.openxmlformats.org/officeDocument/2006/relationships/image" Target="../media/image-9-6.png"/><Relationship Id="rId10" Type="http://schemas.openxmlformats.org/officeDocument/2006/relationships/slideLayout" Target="../slideLayouts/slideLayout1.xml"/><Relationship Id="rId11"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1-2.png"/><Relationship Id="rId3" Type="http://schemas.openxmlformats.org/officeDocument/2006/relationships/image" Target="../media/image-12-2.jpg"/><Relationship Id="rId4" Type="http://schemas.openxmlformats.org/officeDocument/2006/relationships/image" Target="../media/image-21-2.png"/><Relationship Id="rId5" Type="http://schemas.openxmlformats.org/officeDocument/2006/relationships/image" Target="../media/image-12-2.jpg"/><Relationship Id="rId6" Type="http://schemas.openxmlformats.org/officeDocument/2006/relationships/image" Target="../media/image-21-2.png"/><Relationship Id="rId7" Type="http://schemas.openxmlformats.org/officeDocument/2006/relationships/image" Target="../media/image-12-2.jpg"/><Relationship Id="rId8" Type="http://schemas.openxmlformats.org/officeDocument/2006/relationships/image" Target="../media/image-21-2.png"/><Relationship Id="rId9" Type="http://schemas.openxmlformats.org/officeDocument/2006/relationships/image" Target="../media/image-12-2.jp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slideLayout" Target="../slideLayouts/slideLayout1.xml"/><Relationship Id="rId1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21-2.png"/><Relationship Id="rId2" Type="http://schemas.openxmlformats.org/officeDocument/2006/relationships/image" Target="../media/image-12-2.jpg"/><Relationship Id="rId3" Type="http://schemas.openxmlformats.org/officeDocument/2006/relationships/image" Target="../media/image-21-2.png"/><Relationship Id="rId4" Type="http://schemas.openxmlformats.org/officeDocument/2006/relationships/image" Target="../media/image-12-2.jpg"/><Relationship Id="rId5" Type="http://schemas.openxmlformats.org/officeDocument/2006/relationships/image" Target="../media/image-21-2.png"/><Relationship Id="rId6" Type="http://schemas.openxmlformats.org/officeDocument/2006/relationships/image" Target="../media/image-12-2.jp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22-9.png"/><Relationship Id="rId10" Type="http://schemas.openxmlformats.org/officeDocument/2006/relationships/image" Target="../media/image-1-8.png"/><Relationship Id="rId11" Type="http://schemas.openxmlformats.org/officeDocument/2006/relationships/slideLayout" Target="../slideLayouts/slideLayout1.xml"/><Relationship Id="rId1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9-4.png"/><Relationship Id="rId3" Type="http://schemas.openxmlformats.org/officeDocument/2006/relationships/image" Target="../media/image-2-5.png"/><Relationship Id="rId4" Type="http://schemas.openxmlformats.org/officeDocument/2006/relationships/image" Target="../media/image-23-4.png"/><Relationship Id="rId5" Type="http://schemas.openxmlformats.org/officeDocument/2006/relationships/image" Target="../media/image-2-22.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image" Target="../media/image-9-6.png"/><Relationship Id="rId9" Type="http://schemas.openxmlformats.org/officeDocument/2006/relationships/image" Target="../media/image-9-6.png"/><Relationship Id="rId10" Type="http://schemas.openxmlformats.org/officeDocument/2006/relationships/image" Target="../media/image-9-6.png"/><Relationship Id="rId11" Type="http://schemas.openxmlformats.org/officeDocument/2006/relationships/image" Target="../media/image-2-22.png"/><Relationship Id="rId12" Type="http://schemas.openxmlformats.org/officeDocument/2006/relationships/slideLayout" Target="../slideLayouts/slideLayout1.xml"/><Relationship Id="rId13"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image-12-1.jpg"/><Relationship Id="rId2" Type="http://schemas.openxmlformats.org/officeDocument/2006/relationships/image" Target="../media/image-12-2.jpg"/><Relationship Id="rId3" Type="http://schemas.openxmlformats.org/officeDocument/2006/relationships/image" Target="../media/image-25-3.png"/><Relationship Id="rId4" Type="http://schemas.openxmlformats.org/officeDocument/2006/relationships/image" Target="../media/image-25-3.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1-6.png"/><Relationship Id="rId8" Type="http://schemas.openxmlformats.org/officeDocument/2006/relationships/image" Target="../media/image-2-22.png"/><Relationship Id="rId9" Type="http://schemas.openxmlformats.org/officeDocument/2006/relationships/slideLayout" Target="../slideLayouts/slideLayout1.xml"/><Relationship Id="rId10"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26-1.png"/><Relationship Id="rId2" Type="http://schemas.openxmlformats.org/officeDocument/2006/relationships/image" Target="../media/image-26-1.png"/><Relationship Id="rId3" Type="http://schemas.openxmlformats.org/officeDocument/2006/relationships/image" Target="../media/image-26-1.png"/><Relationship Id="rId4" Type="http://schemas.openxmlformats.org/officeDocument/2006/relationships/image" Target="../media/image-26-4.png"/><Relationship Id="rId5" Type="http://schemas.openxmlformats.org/officeDocument/2006/relationships/image" Target="../media/image-26-4.png"/><Relationship Id="rId6" Type="http://schemas.openxmlformats.org/officeDocument/2006/relationships/image" Target="../media/image-26-4.pn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6.png"/><Relationship Id="rId10" Type="http://schemas.openxmlformats.org/officeDocument/2006/relationships/image" Target="../media/image-1-3.png"/><Relationship Id="rId11" Type="http://schemas.openxmlformats.org/officeDocument/2006/relationships/image" Target="../media/image-1-9.png"/><Relationship Id="rId12" Type="http://schemas.openxmlformats.org/officeDocument/2006/relationships/image" Target="../media/image-1-6.png"/><Relationship Id="rId13" Type="http://schemas.openxmlformats.org/officeDocument/2006/relationships/image" Target="../media/image-1-6.png"/><Relationship Id="rId14" Type="http://schemas.openxmlformats.org/officeDocument/2006/relationships/slideLayout" Target="../slideLayouts/slideLayout1.xml"/><Relationship Id="rId15"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28-1.png"/><Relationship Id="rId2" Type="http://schemas.openxmlformats.org/officeDocument/2006/relationships/image" Target="../media/image-28-1.png"/><Relationship Id="rId3" Type="http://schemas.openxmlformats.org/officeDocument/2006/relationships/image" Target="../media/image-28-1.png"/><Relationship Id="rId4" Type="http://schemas.openxmlformats.org/officeDocument/2006/relationships/image" Target="../media/image-11-3.png"/><Relationship Id="rId5" Type="http://schemas.openxmlformats.org/officeDocument/2006/relationships/image" Target="../media/image-15-3.png"/><Relationship Id="rId6" Type="http://schemas.openxmlformats.org/officeDocument/2006/relationships/image" Target="../media/image-15-3.png"/><Relationship Id="rId7" Type="http://schemas.openxmlformats.org/officeDocument/2006/relationships/image" Target="../media/image-15-3.png"/><Relationship Id="rId8" Type="http://schemas.openxmlformats.org/officeDocument/2006/relationships/slideLayout" Target="../slideLayouts/slideLayout1.xml"/><Relationship Id="rId9"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image-29-1.png"/><Relationship Id="rId2" Type="http://schemas.openxmlformats.org/officeDocument/2006/relationships/image" Target="../media/image-29-1.png"/><Relationship Id="rId3" Type="http://schemas.openxmlformats.org/officeDocument/2006/relationships/image" Target="../media/image-29-1.png"/><Relationship Id="rId4" Type="http://schemas.openxmlformats.org/officeDocument/2006/relationships/image" Target="../media/image-29-1.png"/><Relationship Id="rId5" Type="http://schemas.openxmlformats.org/officeDocument/2006/relationships/image" Target="../media/image-29-5.png"/><Relationship Id="rId6" Type="http://schemas.openxmlformats.org/officeDocument/2006/relationships/image" Target="../media/image-29-5.png"/><Relationship Id="rId7" Type="http://schemas.openxmlformats.org/officeDocument/2006/relationships/image" Target="../media/image-29-5.png"/><Relationship Id="rId8" Type="http://schemas.openxmlformats.org/officeDocument/2006/relationships/image" Target="../media/image-29-5.png"/><Relationship Id="rId9" Type="http://schemas.openxmlformats.org/officeDocument/2006/relationships/slideLayout" Target="../slideLayouts/slideLayout1.xml"/><Relationship Id="rId10"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1.png"/><Relationship Id="rId3" Type="http://schemas.openxmlformats.org/officeDocument/2006/relationships/image" Target="../media/image-1-6.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1-10.png"/><Relationship Id="rId7" Type="http://schemas.openxmlformats.org/officeDocument/2006/relationships/image" Target="../media/image-1-2.png"/><Relationship Id="rId8" Type="http://schemas.openxmlformats.org/officeDocument/2006/relationships/image" Target="../media/image-1-6.png"/><Relationship Id="rId9" Type="http://schemas.openxmlformats.org/officeDocument/2006/relationships/image" Target="../media/image-1-9.png"/><Relationship Id="rId10" Type="http://schemas.openxmlformats.org/officeDocument/2006/relationships/image" Target="../media/image-3-10.png"/><Relationship Id="rId11" Type="http://schemas.openxmlformats.org/officeDocument/2006/relationships/image" Target="../media/image-3-10.png"/><Relationship Id="rId12" Type="http://schemas.openxmlformats.org/officeDocument/2006/relationships/image" Target="../media/image-1-4.png"/><Relationship Id="rId13" Type="http://schemas.openxmlformats.org/officeDocument/2006/relationships/image" Target="../media/image-1-4.png"/><Relationship Id="rId14" Type="http://schemas.openxmlformats.org/officeDocument/2006/relationships/image" Target="../media/image-1-4.png"/><Relationship Id="rId15" Type="http://schemas.openxmlformats.org/officeDocument/2006/relationships/image" Target="../media/image-1-4.png"/><Relationship Id="rId16" Type="http://schemas.openxmlformats.org/officeDocument/2006/relationships/image" Target="../media/image-1-4.png"/><Relationship Id="rId17" Type="http://schemas.openxmlformats.org/officeDocument/2006/relationships/image" Target="../media/image-1-4.png"/><Relationship Id="rId18" Type="http://schemas.openxmlformats.org/officeDocument/2006/relationships/image" Target="../media/image-1-4.png"/><Relationship Id="rId19" Type="http://schemas.openxmlformats.org/officeDocument/2006/relationships/image" Target="../media/image-1-4.png"/><Relationship Id="rId20" Type="http://schemas.openxmlformats.org/officeDocument/2006/relationships/image" Target="../media/image-1-3.png"/><Relationship Id="rId21" Type="http://schemas.openxmlformats.org/officeDocument/2006/relationships/image" Target="../media/image-1-6.png"/><Relationship Id="rId22" Type="http://schemas.openxmlformats.org/officeDocument/2006/relationships/image" Target="../media/image-2-22.png"/><Relationship Id="rId23" Type="http://schemas.openxmlformats.org/officeDocument/2006/relationships/slideLayout" Target="../slideLayouts/slideLayout1.xml"/><Relationship Id="rId2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2-22.png"/><Relationship Id="rId4" Type="http://schemas.openxmlformats.org/officeDocument/2006/relationships/image" Target="../media/image-2-22.png"/><Relationship Id="rId5" Type="http://schemas.openxmlformats.org/officeDocument/2006/relationships/image" Target="../media/image-1-6.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slideLayout" Target="../slideLayouts/slideLayout1.xml"/><Relationship Id="rId9"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4-10.png"/><Relationship Id="rId2" Type="http://schemas.openxmlformats.org/officeDocument/2006/relationships/image" Target="../media/image-20-2.png"/><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4-10.png"/><Relationship Id="rId7" Type="http://schemas.openxmlformats.org/officeDocument/2006/relationships/image" Target="../media/image-9-6.png"/><Relationship Id="rId8" Type="http://schemas.openxmlformats.org/officeDocument/2006/relationships/image" Target="../media/image-9-6.png"/><Relationship Id="rId9" Type="http://schemas.openxmlformats.org/officeDocument/2006/relationships/image" Target="../media/image-9-6.png"/><Relationship Id="rId10" Type="http://schemas.openxmlformats.org/officeDocument/2006/relationships/slideLayout" Target="../slideLayouts/slideLayout1.xml"/><Relationship Id="rId11"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image" Target="../media/image-32-1.jpg"/><Relationship Id="rId2" Type="http://schemas.openxmlformats.org/officeDocument/2006/relationships/image" Target="../media/image-32-2.png"/><Relationship Id="rId3" Type="http://schemas.openxmlformats.org/officeDocument/2006/relationships/image" Target="../media/image-32-2.png"/><Relationship Id="rId4" Type="http://schemas.openxmlformats.org/officeDocument/2006/relationships/image" Target="../media/image-9-6.png"/><Relationship Id="rId5" Type="http://schemas.openxmlformats.org/officeDocument/2006/relationships/image" Target="../media/image-9-6.png"/><Relationship Id="rId6" Type="http://schemas.openxmlformats.org/officeDocument/2006/relationships/image" Target="../media/image-9-6.png"/><Relationship Id="rId7" Type="http://schemas.openxmlformats.org/officeDocument/2006/relationships/image" Target="../media/image-32-7.png"/><Relationship Id="rId8" Type="http://schemas.openxmlformats.org/officeDocument/2006/relationships/image" Target="../media/image-32-8.png"/><Relationship Id="rId9" Type="http://schemas.openxmlformats.org/officeDocument/2006/relationships/image" Target="../media/image-32-8.png"/><Relationship Id="rId10" Type="http://schemas.openxmlformats.org/officeDocument/2006/relationships/slideLayout" Target="../slideLayouts/slideLayout1.xml"/><Relationship Id="rId11"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image" Target="../media/image-34-1.png"/><Relationship Id="rId2" Type="http://schemas.openxmlformats.org/officeDocument/2006/relationships/image" Target="../media/image-34-2.png"/><Relationship Id="rId3" Type="http://schemas.openxmlformats.org/officeDocument/2006/relationships/image" Target="../media/image-34-2.png"/><Relationship Id="rId4" Type="http://schemas.openxmlformats.org/officeDocument/2006/relationships/image" Target="../media/image-34-1.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2-22.png"/><Relationship Id="rId8" Type="http://schemas.openxmlformats.org/officeDocument/2006/relationships/image" Target="../media/image-1-6.png"/><Relationship Id="rId9" Type="http://schemas.openxmlformats.org/officeDocument/2006/relationships/image" Target="../media/image-1-9.png"/><Relationship Id="rId10" Type="http://schemas.openxmlformats.org/officeDocument/2006/relationships/slideLayout" Target="../slideLayouts/slideLayout1.xml"/><Relationship Id="rId11"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image" Target="../media/image-21-2.png"/><Relationship Id="rId2" Type="http://schemas.openxmlformats.org/officeDocument/2006/relationships/image" Target="../media/image-12-2.jpg"/><Relationship Id="rId3" Type="http://schemas.openxmlformats.org/officeDocument/2006/relationships/image" Target="../media/image-21-2.png"/><Relationship Id="rId4" Type="http://schemas.openxmlformats.org/officeDocument/2006/relationships/image" Target="../media/image-12-2.jpg"/><Relationship Id="rId5" Type="http://schemas.openxmlformats.org/officeDocument/2006/relationships/image" Target="../media/image-21-2.png"/><Relationship Id="rId6" Type="http://schemas.openxmlformats.org/officeDocument/2006/relationships/image" Target="../media/image-12-2.jp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22-9.png"/><Relationship Id="rId10" Type="http://schemas.openxmlformats.org/officeDocument/2006/relationships/image" Target="../media/image-1-8.png"/><Relationship Id="rId11" Type="http://schemas.openxmlformats.org/officeDocument/2006/relationships/slideLayout" Target="../slideLayouts/slideLayout1.xml"/><Relationship Id="rId1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8.png"/><Relationship Id="rId8" Type="http://schemas.openxmlformats.org/officeDocument/2006/relationships/image" Target="../media/image-1-10.png"/><Relationship Id="rId9" Type="http://schemas.openxmlformats.org/officeDocument/2006/relationships/image" Target="../media/image-2-3.png"/><Relationship Id="rId10" Type="http://schemas.openxmlformats.org/officeDocument/2006/relationships/image" Target="../media/image-2-4.jpg"/><Relationship Id="rId11" Type="http://schemas.openxmlformats.org/officeDocument/2006/relationships/slideLayout" Target="../slideLayouts/slideLayout1.xml"/><Relationship Id="rId1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1.png"/><Relationship Id="rId3" Type="http://schemas.openxmlformats.org/officeDocument/2006/relationships/image" Target="../media/image-5-1.png"/><Relationship Id="rId4" Type="http://schemas.openxmlformats.org/officeDocument/2006/relationships/image" Target="../media/image-5-1.png"/><Relationship Id="rId5" Type="http://schemas.openxmlformats.org/officeDocument/2006/relationships/slideLayout" Target="../slideLayouts/slideLayout1.xml"/><Relationship Id="rId6"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2-22.png"/><Relationship Id="rId4" Type="http://schemas.openxmlformats.org/officeDocument/2006/relationships/image" Target="../media/image-2-22.png"/><Relationship Id="rId5" Type="http://schemas.openxmlformats.org/officeDocument/2006/relationships/image" Target="../media/image-1-6.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slideLayout" Target="../slideLayouts/slideLayout1.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4-7.png"/><Relationship Id="rId8" Type="http://schemas.openxmlformats.org/officeDocument/2006/relationships/image" Target="../media/image-1-9.png"/><Relationship Id="rId9" Type="http://schemas.openxmlformats.org/officeDocument/2006/relationships/image" Target="../media/image-4-9.png"/><Relationship Id="rId10" Type="http://schemas.openxmlformats.org/officeDocument/2006/relationships/image" Target="../media/image-4-10.png"/><Relationship Id="rId11" Type="http://schemas.openxmlformats.org/officeDocument/2006/relationships/image" Target="../media/image-4-11.png"/><Relationship Id="rId12" Type="http://schemas.openxmlformats.org/officeDocument/2006/relationships/slideLayout" Target="../slideLayouts/slideLayout1.xml"/><Relationship Id="rId1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1.png"/><Relationship Id="rId3" Type="http://schemas.openxmlformats.org/officeDocument/2006/relationships/image" Target="../media/image-8-3.png"/><Relationship Id="rId4" Type="http://schemas.openxmlformats.org/officeDocument/2006/relationships/image" Target="../media/image-8-3.png"/><Relationship Id="rId5" Type="http://schemas.openxmlformats.org/officeDocument/2006/relationships/image" Target="../media/image-8-5.png"/><Relationship Id="rId6" Type="http://schemas.openxmlformats.org/officeDocument/2006/relationships/image" Target="../media/image-8-5.png"/><Relationship Id="rId7" Type="http://schemas.openxmlformats.org/officeDocument/2006/relationships/image" Target="../media/image-8-5.png"/><Relationship Id="rId8" Type="http://schemas.openxmlformats.org/officeDocument/2006/relationships/image" Target="../media/image-8-5.png"/><Relationship Id="rId9" Type="http://schemas.openxmlformats.org/officeDocument/2006/relationships/image" Target="../media/image-2-22.pn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slideLayout" Target="../slideLayouts/slideLayout1.xml"/><Relationship Id="rId17"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4-10.png"/><Relationship Id="rId2" Type="http://schemas.openxmlformats.org/officeDocument/2006/relationships/image" Target="../media/image-9-2.jpg"/><Relationship Id="rId3" Type="http://schemas.openxmlformats.org/officeDocument/2006/relationships/image" Target="../media/image-1-3.png"/><Relationship Id="rId4" Type="http://schemas.openxmlformats.org/officeDocument/2006/relationships/image" Target="../media/image-9-4.png"/><Relationship Id="rId5" Type="http://schemas.openxmlformats.org/officeDocument/2006/relationships/image" Target="../media/image-9-4.png"/><Relationship Id="rId6" Type="http://schemas.openxmlformats.org/officeDocument/2006/relationships/image" Target="../media/image-9-6.png"/><Relationship Id="rId7" Type="http://schemas.openxmlformats.org/officeDocument/2006/relationships/image" Target="../media/image-9-6.png"/><Relationship Id="rId8" Type="http://schemas.openxmlformats.org/officeDocument/2006/relationships/image" Target="../media/image-9-6.png"/><Relationship Id="rId9" Type="http://schemas.openxmlformats.org/officeDocument/2006/relationships/image" Target="../media/image-9-6.png"/><Relationship Id="rId10" Type="http://schemas.openxmlformats.org/officeDocument/2006/relationships/image" Target="../media/image-9-6.png"/><Relationship Id="rId11" Type="http://schemas.openxmlformats.org/officeDocument/2006/relationships/image" Target="../media/image-9-6.png"/><Relationship Id="rId12" Type="http://schemas.openxmlformats.org/officeDocument/2006/relationships/slideLayout" Target="../slideLayouts/slideLayout1.xml"/><Relationship Id="rId1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02-d29guvkup1d2ae82khr0.png">    </p:cNvPr>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a:ln/>
        </p:spPr>
      </p:sp>
      <p:sp>
        <p:nvSpPr>
          <p:cNvPr id="5" name="Text 1"/>
          <p:cNvSpPr/>
          <p:nvPr/>
        </p:nvSpPr>
        <p:spPr>
          <a:xfrm>
            <a:off x="462280" y="4228465"/>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929005" y="2443163"/>
            <a:ext cx="6109970" cy="1971675"/>
          </a:xfrm>
          <a:prstGeom prst="rect">
            <a:avLst/>
          </a:prstGeom>
          <a:noFill/>
          <a:ln/>
        </p:spPr>
        <p:txBody>
          <a:bodyPr wrap="square" lIns="91440" tIns="45720" rIns="91440" bIns="45720" rtlCol="0" anchor="t"/>
          <a:lstStyle/>
          <a:p>
            <a:pPr algn="just" indent="0" marL="0">
              <a:lnSpc>
                <a:spcPct val="120000"/>
              </a:lnSpc>
              <a:buNone/>
            </a:pPr>
            <a:r>
              <a:rPr lang="en-US" sz="4400" b="1" dirty="0">
                <a:solidFill>
                  <a:srgbClr val="404040"/>
                </a:solidFill>
                <a:latin typeface="MiSans" pitchFamily="34" charset="0"/>
                <a:ea typeface="MiSans" pitchFamily="34" charset="-122"/>
                <a:cs typeface="MiSans" pitchFamily="34" charset="-120"/>
              </a:rPr>
              <a:t>项目10 签约入职——流程规范与权益护航</a:t>
            </a:r>
            <a:endParaRPr lang="en-US" sz="1600" dirty="0"/>
          </a:p>
        </p:txBody>
      </p:sp>
      <p:pic>
        <p:nvPicPr>
          <p:cNvPr id="8" name="Image 2" descr="https://test-kimi-img.moonshot.cn/pub/slides/slides_tmpl/image/25-08-06-16:17:02-d29guvkup1d2ae82khq0.png">    </p:cNvPr>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r>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r>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r>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r>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r>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r>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就业流程明晰</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6060"/>
            <a:ext cx="944880" cy="473710"/>
          </a:xfrm>
          <a:prstGeom prst="rect">
            <a:avLst/>
          </a:prstGeom>
        </p:spPr>
      </p:pic>
      <p:pic>
        <p:nvPicPr>
          <p:cNvPr id="4" name="Image 2" descr="https://test-kimi-img.moonshot.cn/pub/slides/slides_tmpl/image/25-08-06-16:17:03-d29guvsup1d2ae82ki2g.png">    </p:cNvPr>
          <p:cNvPicPr>
            <a:picLocks noChangeAspect="1"/>
          </p:cNvPicPr>
          <p:nvPr/>
        </p:nvPicPr>
        <p:blipFill>
          <a:blip r:embed="rId3">
            <a:alphaModFix amt="80000"/>
          </a:blip>
          <a:stretch>
            <a:fillRect/>
          </a:stretch>
        </p:blipFill>
        <p:spPr>
          <a:xfrm>
            <a:off x="-4445" y="2833370"/>
            <a:ext cx="12192000" cy="183134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flipH="1" flipV="1">
            <a:off x="6226810" y="3835400"/>
            <a:ext cx="5067935" cy="2469515"/>
          </a:xfrm>
          <a:prstGeom prst="rect">
            <a:avLst/>
          </a:prstGeom>
        </p:spPr>
      </p:pic>
      <p:pic>
        <p:nvPicPr>
          <p:cNvPr id="6" name="Image 4" descr="https://test-kimi-img.moonshot.cn/pub/slides/slides_tmpl/image/25-08-06-16:17:11-d29gv1sup1d2ae82kigg.png">    </p:cNvPr>
          <p:cNvPicPr>
            <a:picLocks noChangeAspect="1"/>
          </p:cNvPicPr>
          <p:nvPr/>
        </p:nvPicPr>
        <p:blipFill>
          <a:blip r:embed="rId5"/>
          <a:stretch>
            <a:fillRect/>
          </a:stretch>
        </p:blipFill>
        <p:spPr>
          <a:xfrm flipV="1">
            <a:off x="946785" y="3835400"/>
            <a:ext cx="5067935" cy="2469515"/>
          </a:xfrm>
          <a:prstGeom prst="rect">
            <a:avLst/>
          </a:prstGeom>
        </p:spPr>
      </p:pic>
      <p:pic>
        <p:nvPicPr>
          <p:cNvPr id="7" name="Image 5" descr="https://test-kimi-img.moonshot.cn/pub/slides/slides_tmpl/image/25-08-06-16:17:11-d29gv1sup1d2ae82kigg.png">    </p:cNvPr>
          <p:cNvPicPr>
            <a:picLocks noChangeAspect="1"/>
          </p:cNvPicPr>
          <p:nvPr/>
        </p:nvPicPr>
        <p:blipFill>
          <a:blip r:embed="rId6"/>
          <a:stretch>
            <a:fillRect/>
          </a:stretch>
        </p:blipFill>
        <p:spPr>
          <a:xfrm flipH="1">
            <a:off x="6226810" y="1193800"/>
            <a:ext cx="5067935" cy="2469515"/>
          </a:xfrm>
          <a:prstGeom prst="rect">
            <a:avLst/>
          </a:prstGeom>
        </p:spPr>
      </p:pic>
      <p:pic>
        <p:nvPicPr>
          <p:cNvPr id="8" name="Image 6" descr="https://test-kimi-img.moonshot.cn/pub/slides/slides_tmpl/image/25-08-06-16:17:11-d29gv1sup1d2ae82kigg.png">    </p:cNvPr>
          <p:cNvPicPr>
            <a:picLocks noChangeAspect="1"/>
          </p:cNvPicPr>
          <p:nvPr/>
        </p:nvPicPr>
        <p:blipFill>
          <a:blip r:embed="rId7"/>
          <a:stretch>
            <a:fillRect/>
          </a:stretch>
        </p:blipFill>
        <p:spPr>
          <a:xfrm>
            <a:off x="946785" y="1193800"/>
            <a:ext cx="5067935" cy="2469515"/>
          </a:xfrm>
          <a:prstGeom prst="rect">
            <a:avLst/>
          </a:prstGeom>
        </p:spPr>
      </p:pic>
      <p:sp>
        <p:nvSpPr>
          <p:cNvPr id="9" name="Text 0"/>
          <p:cNvSpPr/>
          <p:nvPr/>
        </p:nvSpPr>
        <p:spPr>
          <a:xfrm>
            <a:off x="1280160" y="1776730"/>
            <a:ext cx="4115270" cy="8001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包括制作高质量求职简历、收集就业信息、复习专业知识、参与职业技能培训等，为求职做好充分准备。</a:t>
            </a:r>
            <a:endParaRPr lang="en-US" sz="1600" dirty="0"/>
          </a:p>
        </p:txBody>
      </p:sp>
      <p:sp>
        <p:nvSpPr>
          <p:cNvPr id="10" name="Text 1"/>
          <p:cNvSpPr/>
          <p:nvPr/>
        </p:nvSpPr>
        <p:spPr>
          <a:xfrm>
            <a:off x="1280160" y="1374775"/>
            <a:ext cx="41160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就业准备阶段</a:t>
            </a:r>
            <a:endParaRPr lang="en-US" sz="1600" dirty="0"/>
          </a:p>
        </p:txBody>
      </p:sp>
      <p:sp>
        <p:nvSpPr>
          <p:cNvPr id="11" name="Text 2"/>
          <p:cNvSpPr/>
          <p:nvPr/>
        </p:nvSpPr>
        <p:spPr>
          <a:xfrm>
            <a:off x="1280160" y="4354830"/>
            <a:ext cx="41152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涵盖投递简历、笔试、面试等多个环节，通过这些环节展示个人优势与潜力，争取获得录用机会。</a:t>
            </a:r>
            <a:endParaRPr lang="en-US" sz="1600" dirty="0"/>
          </a:p>
        </p:txBody>
      </p:sp>
      <p:sp>
        <p:nvSpPr>
          <p:cNvPr id="12" name="Text 3"/>
          <p:cNvSpPr/>
          <p:nvPr/>
        </p:nvSpPr>
        <p:spPr>
          <a:xfrm>
            <a:off x="1280160" y="3952875"/>
            <a:ext cx="41160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求职应聘阶段</a:t>
            </a:r>
            <a:endParaRPr lang="en-US" sz="1600" dirty="0"/>
          </a:p>
        </p:txBody>
      </p:sp>
      <p:sp>
        <p:nvSpPr>
          <p:cNvPr id="13" name="Text 4"/>
          <p:cNvSpPr/>
          <p:nvPr/>
        </p:nvSpPr>
        <p:spPr>
          <a:xfrm>
            <a:off x="6804660" y="1776730"/>
            <a:ext cx="4115270" cy="800100"/>
          </a:xfrm>
          <a:prstGeom prst="rect">
            <a:avLst/>
          </a:prstGeom>
          <a:noFill/>
          <a:ln/>
        </p:spPr>
        <p:txBody>
          <a:bodyPr wrap="square" lIns="91440" tIns="45720" rIns="91440" bIns="45720" rtlCol="0" anchor="t">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收到录用通知后，需签订就业协议或劳动合同，明确双方权利与义务，仔细阅读条款，确保自身权益。</a:t>
            </a:r>
            <a:endParaRPr lang="en-US" sz="1600" dirty="0"/>
          </a:p>
        </p:txBody>
      </p:sp>
      <p:sp>
        <p:nvSpPr>
          <p:cNvPr id="14" name="Text 5"/>
          <p:cNvSpPr/>
          <p:nvPr/>
        </p:nvSpPr>
        <p:spPr>
          <a:xfrm>
            <a:off x="6804660" y="1374775"/>
            <a:ext cx="4116070" cy="276225"/>
          </a:xfrm>
          <a:prstGeom prst="rect">
            <a:avLst/>
          </a:prstGeom>
          <a:noFill/>
          <a:ln/>
        </p:spPr>
        <p:txBody>
          <a:bodyPr wrap="square" lIns="91440" tIns="45720" rIns="91440" bIns="45720" rtlCol="0" anchor="t">
            <a:spAutoFit/>
          </a:bodyPr>
          <a:lstStyle/>
          <a:p>
            <a:pPr algn="r" indent="0" marL="0">
              <a:lnSpc>
                <a:spcPct val="100000"/>
              </a:lnSpc>
              <a:buNone/>
            </a:pPr>
            <a:r>
              <a:rPr lang="en-US" sz="1800" dirty="0">
                <a:solidFill>
                  <a:srgbClr val="158011"/>
                </a:solidFill>
                <a:latin typeface="MiSans" pitchFamily="34" charset="0"/>
                <a:ea typeface="MiSans" pitchFamily="34" charset="-122"/>
                <a:cs typeface="MiSans" pitchFamily="34" charset="-120"/>
              </a:rPr>
              <a:t>录用签约阶段</a:t>
            </a:r>
            <a:endParaRPr lang="en-US" sz="1600" dirty="0"/>
          </a:p>
        </p:txBody>
      </p:sp>
      <p:sp>
        <p:nvSpPr>
          <p:cNvPr id="15" name="Text 6"/>
          <p:cNvSpPr/>
          <p:nvPr/>
        </p:nvSpPr>
        <p:spPr>
          <a:xfrm>
            <a:off x="6804660" y="4354830"/>
            <a:ext cx="4115270" cy="800100"/>
          </a:xfrm>
          <a:prstGeom prst="rect">
            <a:avLst/>
          </a:prstGeom>
          <a:noFill/>
          <a:ln/>
        </p:spPr>
        <p:txBody>
          <a:bodyPr wrap="square" lIns="91440" tIns="45720" rIns="91440" bIns="45720" rtlCol="0" anchor="t">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办理毕业生离校手续，如毕业去向登记、档案转递、户口迁移等，按时报到入职，正式开启职业生涯。</a:t>
            </a:r>
            <a:endParaRPr lang="en-US" sz="1600" dirty="0"/>
          </a:p>
        </p:txBody>
      </p:sp>
      <p:sp>
        <p:nvSpPr>
          <p:cNvPr id="16" name="Text 7"/>
          <p:cNvSpPr/>
          <p:nvPr/>
        </p:nvSpPr>
        <p:spPr>
          <a:xfrm>
            <a:off x="6804660" y="3952875"/>
            <a:ext cx="4116070" cy="276225"/>
          </a:xfrm>
          <a:prstGeom prst="rect">
            <a:avLst/>
          </a:prstGeom>
          <a:noFill/>
          <a:ln/>
        </p:spPr>
        <p:txBody>
          <a:bodyPr wrap="square" lIns="91440" tIns="45720" rIns="91440" bIns="45720" rtlCol="0" anchor="t">
            <a:spAutoFit/>
          </a:bodyPr>
          <a:lstStyle/>
          <a:p>
            <a:pPr algn="r" indent="0" marL="0">
              <a:lnSpc>
                <a:spcPct val="100000"/>
              </a:lnSpc>
              <a:buNone/>
            </a:pPr>
            <a:r>
              <a:rPr lang="en-US" sz="1800" dirty="0">
                <a:solidFill>
                  <a:srgbClr val="158011"/>
                </a:solidFill>
                <a:latin typeface="MiSans" pitchFamily="34" charset="0"/>
                <a:ea typeface="MiSans" pitchFamily="34" charset="-122"/>
                <a:cs typeface="MiSans" pitchFamily="34" charset="-120"/>
              </a:rPr>
              <a:t>毕业离校与入职阶段</a:t>
            </a:r>
            <a:endParaRPr lang="en-US" sz="1600" dirty="0"/>
          </a:p>
        </p:txBody>
      </p:sp>
      <p:sp>
        <p:nvSpPr>
          <p:cNvPr id="17"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就业四阶段：从准备到入职</a:t>
            </a:r>
            <a:endParaRPr lang="en-US" sz="1600" dirty="0"/>
          </a:p>
        </p:txBody>
      </p:sp>
      <p:pic>
        <p:nvPicPr>
          <p:cNvPr id="18" name="Image 7" descr="https://test-kimi-img.moonshot.cn/pub/slides/slides_tmpl/image/25-08-06-16:17:02-d29guvkup1d2ae82khq0.png">    </p:cNvPr>
          <p:cNvPicPr>
            <a:picLocks noChangeAspect="1"/>
          </p:cNvPicPr>
          <p:nvPr/>
        </p:nvPicPr>
        <p:blipFill>
          <a:blip r:embed="rId8"/>
          <a:stretch>
            <a:fillRect/>
          </a:stretch>
        </p:blipFill>
        <p:spPr>
          <a:xfrm flipH="1" rot="5400000">
            <a:off x="11033760" y="5330190"/>
            <a:ext cx="1542415" cy="773430"/>
          </a:xfrm>
          <a:prstGeom prst="rect">
            <a:avLst/>
          </a:prstGeom>
        </p:spPr>
      </p:pic>
      <p:pic>
        <p:nvPicPr>
          <p:cNvPr id="19" name="Image 8" descr="https://test-kimi-img.moonshot.cn/pub/slides/slides_tmpl/image/25-08-06-16:17:02-d29guvkup1d2ae82khrg.png">    </p:cNvPr>
          <p:cNvPicPr>
            <a:picLocks noChangeAspect="1"/>
          </p:cNvPicPr>
          <p:nvPr/>
        </p:nvPicPr>
        <p:blipFill>
          <a:blip r:embed="rId9">
            <a:alphaModFix amt="80000"/>
          </a:blip>
          <a:stretch>
            <a:fillRect/>
          </a:stretch>
        </p:blipFill>
        <p:spPr>
          <a:xfrm flipH="1">
            <a:off x="11418570" y="4875530"/>
            <a:ext cx="553085" cy="553085"/>
          </a:xfrm>
          <a:prstGeom prst="rect">
            <a:avLst/>
          </a:prstGeom>
        </p:spPr>
      </p:pic>
      <p:pic>
        <p:nvPicPr>
          <p:cNvPr id="20" name="Image 9" descr="https://test-kimi-img.moonshot.cn/pub/slides/slides_tmpl/image/25-08-06-16:17:02-d29guvkup1d2ae82khrg.png">    </p:cNvPr>
          <p:cNvPicPr>
            <a:picLocks noChangeAspect="1"/>
          </p:cNvPicPr>
          <p:nvPr/>
        </p:nvPicPr>
        <p:blipFill>
          <a:blip r:embed="rId10">
            <a:alphaModFix amt="80000"/>
          </a:blip>
          <a:stretch>
            <a:fillRect/>
          </a:stretch>
        </p:blipFill>
        <p:spPr>
          <a:xfrm>
            <a:off x="76835" y="1405255"/>
            <a:ext cx="372110" cy="372110"/>
          </a:xfrm>
          <a:prstGeom prst="rect">
            <a:avLst/>
          </a:prstGeom>
        </p:spPr>
      </p:pic>
      <p:pic>
        <p:nvPicPr>
          <p:cNvPr id="21"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11710035" y="1928495"/>
            <a:ext cx="253365" cy="253365"/>
          </a:xfrm>
          <a:prstGeom prst="rect">
            <a:avLst/>
          </a:prstGeom>
        </p:spPr>
      </p:pic>
      <p:pic>
        <p:nvPicPr>
          <p:cNvPr id="22" name="Image 11" descr="https://test-kimi-img.moonshot.cn/pub/slides/slides_tmpl/image/25-08-06-16:17:02-d29guvkup1d2ae82khu0.png">    </p:cNvPr>
          <p:cNvPicPr>
            <a:picLocks noChangeAspect="1"/>
          </p:cNvPicPr>
          <p:nvPr/>
        </p:nvPicPr>
        <p:blipFill>
          <a:blip r:embed="rId12"/>
          <a:stretch>
            <a:fillRect/>
          </a:stretch>
        </p:blipFill>
        <p:spPr>
          <a:xfrm flipH="1" flipV="1" rot="19020000">
            <a:off x="351155" y="5979160"/>
            <a:ext cx="652145" cy="652145"/>
          </a:xfrm>
          <a:prstGeom prst="rect">
            <a:avLst/>
          </a:prstGeom>
        </p:spPr>
      </p:pic>
      <p:pic>
        <p:nvPicPr>
          <p:cNvPr id="23" name="Image 12" descr="https://test-kimi-img.moonshot.cn/pub/slides/slides_tmpl/image/25-08-06-16:17:02-d29guvkup1d2ae82khu0.png">    </p:cNvPr>
          <p:cNvPicPr>
            <a:picLocks noChangeAspect="1"/>
          </p:cNvPicPr>
          <p:nvPr/>
        </p:nvPicPr>
        <p:blipFill>
          <a:blip r:embed="rId13"/>
          <a:stretch>
            <a:fillRect/>
          </a:stretch>
        </p:blipFill>
        <p:spPr>
          <a:xfrm flipH="1" flipV="1" rot="11100000">
            <a:off x="557530" y="2030095"/>
            <a:ext cx="240030" cy="24003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r>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a:ln/>
        </p:spPr>
      </p:sp>
      <p:sp>
        <p:nvSpPr>
          <p:cNvPr id="6" name="Text 1"/>
          <p:cNvSpPr/>
          <p:nvPr/>
        </p:nvSpPr>
        <p:spPr>
          <a:xfrm>
            <a:off x="8699503" y="3837334"/>
            <a:ext cx="2575045" cy="2236470"/>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档案内含学籍、成绩、奖惩材料等，是入职、职称评定、社保补缴的重要依据，务必确保转递及时、存放合规。</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3"/>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4"/>
          <p:cNvSpPr/>
          <p:nvPr/>
        </p:nvSpPr>
        <p:spPr>
          <a:xfrm>
            <a:off x="1679598" y="2715638"/>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a:ln/>
        </p:spPr>
      </p:sp>
      <p:sp>
        <p:nvSpPr>
          <p:cNvPr id="11" name="Text 6"/>
          <p:cNvSpPr/>
          <p:nvPr/>
        </p:nvSpPr>
        <p:spPr>
          <a:xfrm>
            <a:off x="966118" y="3845586"/>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适用于入学时迁户学生，需凭迁移证在有效期内回原籍或单位所在地落户，确保户口顺利迁移。</a:t>
            </a:r>
            <a:endParaRPr lang="en-US" sz="1600" dirty="0"/>
          </a:p>
        </p:txBody>
      </p:sp>
      <p:sp>
        <p:nvSpPr>
          <p:cNvPr id="12" name="Text 7"/>
          <p:cNvSpPr/>
          <p:nvPr/>
        </p:nvSpPr>
        <p:spPr>
          <a:xfrm>
            <a:off x="5545973" y="2707386"/>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a:ln/>
        </p:spPr>
      </p:sp>
      <p:sp>
        <p:nvSpPr>
          <p:cNvPr id="14" name="Text 9"/>
          <p:cNvSpPr/>
          <p:nvPr/>
        </p:nvSpPr>
        <p:spPr>
          <a:xfrm>
            <a:off x="4833128" y="3837334"/>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档案由学校通过机要通道寄送至具备人事管理权的单位或人才中心，毕业生需确认接收地址并跟踪物流状态，避免档案遗失或自持。</a:t>
            </a:r>
            <a:endParaRPr lang="en-US" sz="1600" dirty="0"/>
          </a:p>
        </p:txBody>
      </p:sp>
      <p:sp>
        <p:nvSpPr>
          <p:cNvPr id="15" name="Text 10"/>
          <p:cNvSpPr/>
          <p:nvPr/>
        </p:nvSpPr>
        <p:spPr>
          <a:xfrm>
            <a:off x="9412983" y="2707386"/>
            <a:ext cx="1148389"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户口迁移</a:t>
            </a:r>
            <a:endParaRPr lang="en-US" sz="1600" dirty="0"/>
          </a:p>
        </p:txBody>
      </p:sp>
      <p:sp>
        <p:nvSpPr>
          <p:cNvPr id="17" name="Text 12"/>
          <p:cNvSpPr/>
          <p:nvPr/>
        </p:nvSpPr>
        <p:spPr>
          <a:xfrm>
            <a:off x="483312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档案转递</a:t>
            </a:r>
            <a:endParaRPr lang="en-US" sz="1600" dirty="0"/>
          </a:p>
        </p:txBody>
      </p:sp>
      <p:sp>
        <p:nvSpPr>
          <p:cNvPr id="18" name="Text 13"/>
          <p:cNvSpPr/>
          <p:nvPr/>
        </p:nvSpPr>
        <p:spPr>
          <a:xfrm>
            <a:off x="8699503"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档案重要性</a:t>
            </a:r>
            <a:endParaRPr lang="en-US" sz="1600" dirty="0"/>
          </a:p>
        </p:txBody>
      </p:sp>
      <p:sp>
        <p:nvSpPr>
          <p:cNvPr id="19" name="Text 14"/>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户口迁移与档案转递要点</a:t>
            </a:r>
            <a:endParaRPr lang="en-US" sz="1600" dirty="0"/>
          </a:p>
        </p:txBody>
      </p:sp>
      <p:sp>
        <p:nvSpPr>
          <p:cNvPr id="20" name="Shape 15"/>
          <p:cNvSpPr/>
          <p:nvPr/>
        </p:nvSpPr>
        <p:spPr>
          <a:xfrm rot="5400000">
            <a:off x="170942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1" name="Text 16"/>
          <p:cNvSpPr/>
          <p:nvPr/>
        </p:nvSpPr>
        <p:spPr>
          <a:xfrm rot="5400000">
            <a:off x="170942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3" name="Text 18"/>
          <p:cNvSpPr/>
          <p:nvPr/>
        </p:nvSpPr>
        <p:spPr>
          <a:xfrm rot="5400000">
            <a:off x="566166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9-d29gv1cup1d2ae82kifg.png">    </p:cNvPr>
          <p:cNvPicPr>
            <a:picLocks noChangeAspect="1"/>
          </p:cNvPicPr>
          <p:nvPr/>
        </p:nvPicPr>
        <p:blipFill>
          <a:blip r:embed="rId1"/>
          <a:stretch>
            <a:fillRect/>
          </a:stretch>
        </p:blipFill>
        <p:spPr>
          <a:xfrm>
            <a:off x="6972300" y="0"/>
            <a:ext cx="5219700" cy="6858000"/>
          </a:xfrm>
          <a:prstGeom prst="rect">
            <a:avLst/>
          </a:prstGeom>
        </p:spPr>
      </p:pic>
      <p:pic>
        <p:nvPicPr>
          <p:cNvPr id="3" name="Image 1" descr="https://test-kimi-img.moonshot.cn/pub/slides/slides_tmpl/image/25-08-06-16:17:11-d29gv1sup1d2ae82kigg.png">    </p:cNvPr>
          <p:cNvPicPr>
            <a:picLocks noChangeAspect="1"/>
          </p:cNvPicPr>
          <p:nvPr/>
        </p:nvPicPr>
        <p:blipFill>
          <a:blip r:embed="rId2"/>
          <a:stretch>
            <a:fillRect/>
          </a:stretch>
        </p:blipFill>
        <p:spPr>
          <a:xfrm>
            <a:off x="685800" y="1249045"/>
            <a:ext cx="8739505" cy="4258310"/>
          </a:xfrm>
          <a:prstGeom prst="rect">
            <a:avLst/>
          </a:prstGeom>
        </p:spPr>
      </p:pic>
      <p:sp>
        <p:nvSpPr>
          <p:cNvPr id="4" name="Text 0"/>
          <p:cNvSpPr/>
          <p:nvPr/>
        </p:nvSpPr>
        <p:spPr>
          <a:xfrm>
            <a:off x="1248704" y="2582545"/>
            <a:ext cx="7819372" cy="1574800"/>
          </a:xfrm>
          <a:prstGeom prst="rect">
            <a:avLst/>
          </a:prstGeom>
          <a:noFill/>
          <a:ln/>
        </p:spPr>
        <p:txBody>
          <a:bodyPr wrap="square" lIns="91440" tIns="45720" rIns="91440" bIns="45720" rtlCol="0" anchor="t">
            <a:spAutoFit/>
          </a:bodyPr>
          <a:lstStyle/>
          <a:p>
            <a:pPr algn="just" indent="0" marL="0">
              <a:lnSpc>
                <a:spcPct val="130000"/>
              </a:lnSpc>
              <a:buNone/>
            </a:pPr>
            <a:r>
              <a:rPr lang="en-US" sz="2000" dirty="0">
                <a:solidFill>
                  <a:srgbClr val="000000"/>
                </a:solidFill>
                <a:latin typeface="MiSans" pitchFamily="34" charset="0"/>
                <a:ea typeface="MiSans" pitchFamily="34" charset="-122"/>
                <a:cs typeface="MiSans" pitchFamily="34" charset="-120"/>
              </a:rPr>
              <a:t>已落实单位且建有党组织的毕业生，应将组织关系转至单位党组织；单位未建党组织的，可转往居住地或档案所在地街道、乡镇党组织；未就业的毕业生可保留在学校或随同档案转至公共人才服务机构党组织。</a:t>
            </a:r>
            <a:endParaRPr lang="en-US" sz="1600" dirty="0"/>
          </a:p>
        </p:txBody>
      </p:sp>
      <p:sp>
        <p:nvSpPr>
          <p:cNvPr id="5" name="Text 1"/>
          <p:cNvSpPr/>
          <p:nvPr/>
        </p:nvSpPr>
        <p:spPr>
          <a:xfrm>
            <a:off x="1203960" y="1964690"/>
            <a:ext cx="6612831" cy="425450"/>
          </a:xfrm>
          <a:prstGeom prst="rect">
            <a:avLst/>
          </a:prstGeom>
          <a:noFill/>
          <a:ln/>
        </p:spPr>
        <p:txBody>
          <a:bodyPr wrap="square" lIns="91440" tIns="45720" rIns="91440" bIns="45720" rtlCol="0" anchor="t">
            <a:spAutoFit/>
          </a:bodyPr>
          <a:lstStyle/>
          <a:p>
            <a:pPr algn="just" indent="0" marL="0">
              <a:lnSpc>
                <a:spcPct val="100000"/>
              </a:lnSpc>
              <a:buNone/>
            </a:pPr>
            <a:r>
              <a:rPr lang="en-US" sz="2800" dirty="0">
                <a:solidFill>
                  <a:srgbClr val="158011"/>
                </a:solidFill>
                <a:latin typeface="MiSans" pitchFamily="34" charset="0"/>
                <a:ea typeface="MiSans" pitchFamily="34" charset="-122"/>
                <a:cs typeface="MiSans" pitchFamily="34" charset="-120"/>
              </a:rPr>
              <a:t>党组织关系转移</a:t>
            </a:r>
            <a:endParaRPr lang="en-US" sz="1600" dirty="0"/>
          </a:p>
        </p:txBody>
      </p:sp>
      <p:sp>
        <p:nvSpPr>
          <p:cNvPr id="6" name="Text 2"/>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党组织关系转移规范</a:t>
            </a:r>
            <a:endParaRPr lang="en-US" sz="1600" dirty="0"/>
          </a:p>
        </p:txBody>
      </p:sp>
      <p:pic>
        <p:nvPicPr>
          <p:cNvPr id="7" name="Image 2" descr="https://test-kimi-img.moonshot.cn/pub/slides/slides_tmpl/image/25-08-06-16:17:03-d29guvsup1d2ae82ki7g.png">    </p:cNvPr>
          <p:cNvPicPr>
            <a:picLocks noChangeAspect="1"/>
          </p:cNvPicPr>
          <p:nvPr/>
        </p:nvPicPr>
        <p:blipFill>
          <a:blip r:embed="rId3"/>
          <a:stretch>
            <a:fillRect/>
          </a:stretch>
        </p:blipFill>
        <p:spPr>
          <a:xfrm>
            <a:off x="1514475" y="5134610"/>
            <a:ext cx="7286625" cy="117475"/>
          </a:xfrm>
          <a:prstGeom prst="rect">
            <a:avLst/>
          </a:prstGeom>
        </p:spPr>
      </p:pic>
      <p:pic>
        <p:nvPicPr>
          <p:cNvPr id="8" name="Image 3" descr="https://test-kimi-img.moonshot.cn/pub/slides/slides_tmpl/image/25-08-06-16:17:02-d29guvkup1d2ae82khtg.png">    </p:cNvPr>
          <p:cNvPicPr>
            <a:picLocks noChangeAspect="1"/>
          </p:cNvPicPr>
          <p:nvPr/>
        </p:nvPicPr>
        <p:blipFill>
          <a:blip r:embed="rId4"/>
          <a:stretch>
            <a:fillRect/>
          </a:stretch>
        </p:blipFill>
        <p:spPr>
          <a:xfrm flipH="1">
            <a:off x="0" y="5668645"/>
            <a:ext cx="1574165" cy="1189355"/>
          </a:xfrm>
          <a:prstGeom prst="rect">
            <a:avLst/>
          </a:prstGeom>
        </p:spPr>
      </p:pic>
      <p:pic>
        <p:nvPicPr>
          <p:cNvPr id="9" name="Image 4" descr="https://test-kimi-img.moonshot.cn/pub/slides/slides_tmpl/image/25-08-06-16:17:02-d29guvkup1d2ae82khr0.png">    </p:cNvPr>
          <p:cNvPicPr>
            <a:picLocks noChangeAspect="1"/>
          </p:cNvPicPr>
          <p:nvPr/>
        </p:nvPicPr>
        <p:blipFill>
          <a:blip r:embed="rId5"/>
          <a:stretch>
            <a:fillRect/>
          </a:stretch>
        </p:blipFill>
        <p:spPr>
          <a:xfrm flipH="1" flipV="1">
            <a:off x="-492760" y="-234950"/>
            <a:ext cx="1184910" cy="1184910"/>
          </a:xfrm>
          <a:prstGeom prst="rect">
            <a:avLst/>
          </a:prstGeom>
        </p:spPr>
      </p:pic>
      <p:pic>
        <p:nvPicPr>
          <p:cNvPr id="10" name="Image 5" descr="https://test-kimi-img.moonshot.cn/pub/slides/slides_tmpl/image/25-08-06-16:17:02-d29guvkup1d2ae82khu0.png">    </p:cNvPr>
          <p:cNvPicPr>
            <a:picLocks noChangeAspect="1"/>
          </p:cNvPicPr>
          <p:nvPr/>
        </p:nvPicPr>
        <p:blipFill>
          <a:blip r:embed="rId6"/>
          <a:stretch>
            <a:fillRect/>
          </a:stretch>
        </p:blipFill>
        <p:spPr>
          <a:xfrm flipH="1" flipV="1" rot="19020000">
            <a:off x="126365" y="683260"/>
            <a:ext cx="469265" cy="4692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协议与合同签订</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r>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r>
          <p:cNvPicPr>
            <a:picLocks noChangeAspect="1"/>
          </p:cNvPicPr>
          <p:nvPr/>
        </p:nvPicPr>
        <p:blipFill>
          <a:blip r:embed="rId2"/>
          <a:stretch>
            <a:fillRect/>
          </a:stretch>
        </p:blipFill>
        <p:spPr>
          <a:xfrm>
            <a:off x="1022985" y="1382395"/>
            <a:ext cx="4921885" cy="4027170"/>
          </a:xfrm>
          <a:prstGeom prst="rect">
            <a:avLst/>
          </a:prstGeom>
        </p:spPr>
      </p:pic>
      <p:sp>
        <p:nvSpPr>
          <p:cNvPr id="4" name="Text 0"/>
          <p:cNvSpPr/>
          <p:nvPr/>
        </p:nvSpPr>
        <p:spPr>
          <a:xfrm>
            <a:off x="1286510" y="2506345"/>
            <a:ext cx="43922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就业协议是毕业生、用人单位、学校三方签订的民事协议，用于确认就业意向、办理报到落户、编制就业方案，具有法律效力。</a:t>
            </a:r>
            <a:endParaRPr lang="en-US" sz="1600" dirty="0"/>
          </a:p>
        </p:txBody>
      </p:sp>
      <p:sp>
        <p:nvSpPr>
          <p:cNvPr id="5" name="Text 1"/>
          <p:cNvSpPr/>
          <p:nvPr/>
        </p:nvSpPr>
        <p:spPr>
          <a:xfrm>
            <a:off x="124968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就业协议书性质</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a:ln/>
        </p:spPr>
      </p:sp>
      <p:sp>
        <p:nvSpPr>
          <p:cNvPr id="7" name="Text 3"/>
          <p:cNvSpPr/>
          <p:nvPr/>
        </p:nvSpPr>
        <p:spPr>
          <a:xfrm>
            <a:off x="67246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Text 4"/>
          <p:cNvSpPr/>
          <p:nvPr/>
        </p:nvSpPr>
        <p:spPr>
          <a:xfrm>
            <a:off x="6777990" y="2506345"/>
            <a:ext cx="43922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协议书是落实工作单位、办理相关手续的重要依据，也是防范企业单方增设霸王条款、维护自身权益的有力工具。</a:t>
            </a:r>
            <a:endParaRPr lang="en-US" sz="1600" dirty="0"/>
          </a:p>
        </p:txBody>
      </p:sp>
      <p:sp>
        <p:nvSpPr>
          <p:cNvPr id="9" name="Text 5"/>
          <p:cNvSpPr/>
          <p:nvPr/>
        </p:nvSpPr>
        <p:spPr>
          <a:xfrm>
            <a:off x="674116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就业协议书作用</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a:ln/>
        </p:spPr>
      </p:sp>
      <p:sp>
        <p:nvSpPr>
          <p:cNvPr id="11" name="Text 7"/>
          <p:cNvSpPr/>
          <p:nvPr/>
        </p:nvSpPr>
        <p:spPr>
          <a:xfrm>
            <a:off x="616394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就业协议书性质与作用</a:t>
            </a:r>
            <a:endParaRPr lang="en-US" sz="1600" dirty="0"/>
          </a:p>
        </p:txBody>
      </p:sp>
      <p:pic>
        <p:nvPicPr>
          <p:cNvPr id="13" name="Image 2" descr="https://test-kimi-img.moonshot.cn/pub/slides/slides_tmpl/image/25-08-06-16:17:12-d29gv24up1d2ae82king.png">    </p:cNvPr>
          <p:cNvPicPr>
            <a:picLocks noChangeAspect="1"/>
          </p:cNvPicPr>
          <p:nvPr/>
        </p:nvPicPr>
        <p:blipFill>
          <a:blip r:embed="rId3"/>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r>
          <p:cNvPicPr>
            <a:picLocks noChangeAspect="1"/>
          </p:cNvPicPr>
          <p:nvPr/>
        </p:nvPicPr>
        <p:blipFill>
          <a:blip r:embed="rId4"/>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r>
          <p:cNvPicPr>
            <a:picLocks noChangeAspect="1"/>
          </p:cNvPicPr>
          <p:nvPr/>
        </p:nvPicPr>
        <p:blipFill>
          <a:blip r:embed="rId7"/>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r>
          <p:cNvPicPr>
            <a:picLocks noChangeAspect="1"/>
          </p:cNvPicPr>
          <p:nvPr/>
        </p:nvPicPr>
        <p:blipFill>
          <a:blip r:embed="rId8"/>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r>
          <p:cNvPicPr>
            <a:picLocks noChangeAspect="1"/>
          </p:cNvPicPr>
          <p:nvPr/>
        </p:nvPicPr>
        <p:blipFill>
          <a:blip r:embed="rId9"/>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r>
          <p:cNvPicPr>
            <a:picLocks noChangeAspect="1"/>
          </p:cNvPicPr>
          <p:nvPr/>
        </p:nvPicPr>
        <p:blipFill>
          <a:blip r:embed="rId10"/>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r>
          <p:cNvPicPr>
            <a:picLocks noChangeAspect="1"/>
          </p:cNvPicPr>
          <p:nvPr/>
        </p:nvPicPr>
        <p:blipFill>
          <a:blip r:embed="rId11"/>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r>
          <p:cNvPicPr>
            <a:picLocks noChangeAspect="1"/>
          </p:cNvPicPr>
          <p:nvPr/>
        </p:nvPicPr>
        <p:blipFill>
          <a:blip r:embed="rId12"/>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r>
          <p:cNvPicPr>
            <a:picLocks noChangeAspect="1"/>
          </p:cNvPicPr>
          <p:nvPr/>
        </p:nvPicPr>
        <p:blipFill>
          <a:blip r:embed="rId13"/>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r>
          <p:cNvPicPr>
            <a:picLocks noChangeAspect="1"/>
          </p:cNvPicPr>
          <p:nvPr/>
        </p:nvPicPr>
        <p:blipFill>
          <a:blip r:embed="rId1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r>
          <p:cNvPicPr>
            <a:picLocks noChangeAspect="1"/>
          </p:cNvPicPr>
          <p:nvPr/>
        </p:nvPicPr>
        <p:blipFill>
          <a:blip r:embed="rId15"/>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r>
          <p:cNvPicPr>
            <a:picLocks noChangeAspect="1"/>
          </p:cNvPicPr>
          <p:nvPr/>
        </p:nvPicPr>
        <p:blipFill>
          <a:blip r:embed="rId16"/>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r>
          <p:cNvPicPr>
            <a:picLocks noChangeAspect="1"/>
          </p:cNvPicPr>
          <p:nvPr/>
        </p:nvPicPr>
        <p:blipFill>
          <a:blip r:embed="rId17">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r>
          <p:cNvPicPr>
            <a:picLocks noChangeAspect="1"/>
          </p:cNvPicPr>
          <p:nvPr/>
        </p:nvPicPr>
        <p:blipFill>
          <a:blip r:embed="rId18">
            <a:alphaModFix amt="80000"/>
          </a:blip>
          <a:stretch>
            <a:fillRect/>
          </a:stretch>
        </p:blipFill>
        <p:spPr>
          <a:xfrm>
            <a:off x="541020" y="2988945"/>
            <a:ext cx="440055" cy="44005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6060"/>
            <a:ext cx="944880" cy="473710"/>
          </a:xfrm>
          <a:prstGeom prst="rect">
            <a:avLst/>
          </a:prstGeom>
        </p:spPr>
      </p:pic>
      <p:pic>
        <p:nvPicPr>
          <p:cNvPr id="4" name="Image 2" descr="https://test-kimi-img.moonshot.cn/pub/slides/slides_tmpl/image/25-08-06-16:17:12-d29gv24up1d2ae82kj00.png">    </p:cNvPr>
          <p:cNvPicPr>
            <a:picLocks noChangeAspect="1"/>
          </p:cNvPicPr>
          <p:nvPr/>
        </p:nvPicPr>
        <p:blipFill>
          <a:blip r:embed="rId3"/>
          <a:stretch>
            <a:fillRect/>
          </a:stretch>
        </p:blipFill>
        <p:spPr>
          <a:xfrm>
            <a:off x="6218555" y="3676015"/>
            <a:ext cx="5582920" cy="2185670"/>
          </a:xfrm>
          <a:prstGeom prst="rect">
            <a:avLst/>
          </a:prstGeom>
        </p:spPr>
      </p:pic>
      <p:pic>
        <p:nvPicPr>
          <p:cNvPr id="5" name="Image 3" descr="https://test-kimi-img.moonshot.cn/pub/slides/slides_tmpl/image/25-08-06-16:17:12-d29gv24up1d2ae82kj0g.png">    </p:cNvPr>
          <p:cNvPicPr>
            <a:picLocks noChangeAspect="1"/>
          </p:cNvPicPr>
          <p:nvPr/>
        </p:nvPicPr>
        <p:blipFill>
          <a:blip r:embed="rId4"/>
          <a:stretch>
            <a:fillRect/>
          </a:stretch>
        </p:blipFill>
        <p:spPr>
          <a:xfrm>
            <a:off x="6226810" y="3778885"/>
            <a:ext cx="619125" cy="584200"/>
          </a:xfrm>
          <a:prstGeom prst="rect">
            <a:avLst/>
          </a:prstGeom>
        </p:spPr>
      </p:pic>
      <p:pic>
        <p:nvPicPr>
          <p:cNvPr id="6" name="Image 4" descr="https://test-kimi-img.moonshot.cn/pub/slides/slides_tmpl/image/25-08-06-16:17:12-d29gv24up1d2ae82kj00.png">    </p:cNvPr>
          <p:cNvPicPr>
            <a:picLocks noChangeAspect="1"/>
          </p:cNvPicPr>
          <p:nvPr/>
        </p:nvPicPr>
        <p:blipFill>
          <a:blip r:embed="rId5"/>
          <a:stretch>
            <a:fillRect/>
          </a:stretch>
        </p:blipFill>
        <p:spPr>
          <a:xfrm>
            <a:off x="516890" y="3676015"/>
            <a:ext cx="5582920" cy="2185670"/>
          </a:xfrm>
          <a:prstGeom prst="rect">
            <a:avLst/>
          </a:prstGeom>
        </p:spPr>
      </p:pic>
      <p:pic>
        <p:nvPicPr>
          <p:cNvPr id="7" name="Image 5" descr="https://test-kimi-img.moonshot.cn/pub/slides/slides_tmpl/image/25-08-06-16:17:12-d29gv24up1d2ae82kj0g.png">    </p:cNvPr>
          <p:cNvPicPr>
            <a:picLocks noChangeAspect="1"/>
          </p:cNvPicPr>
          <p:nvPr/>
        </p:nvPicPr>
        <p:blipFill>
          <a:blip r:embed="rId6"/>
          <a:stretch>
            <a:fillRect/>
          </a:stretch>
        </p:blipFill>
        <p:spPr>
          <a:xfrm>
            <a:off x="525145" y="3778885"/>
            <a:ext cx="619125" cy="584200"/>
          </a:xfrm>
          <a:prstGeom prst="rect">
            <a:avLst/>
          </a:prstGeom>
        </p:spPr>
      </p:pic>
      <p:pic>
        <p:nvPicPr>
          <p:cNvPr id="8" name="Image 6" descr="https://test-kimi-img.moonshot.cn/pub/slides/slides_tmpl/image/25-08-06-16:17:12-d29gv24up1d2ae82kj00.png">    </p:cNvPr>
          <p:cNvPicPr>
            <a:picLocks noChangeAspect="1"/>
          </p:cNvPicPr>
          <p:nvPr/>
        </p:nvPicPr>
        <p:blipFill>
          <a:blip r:embed="rId7"/>
          <a:stretch>
            <a:fillRect/>
          </a:stretch>
        </p:blipFill>
        <p:spPr>
          <a:xfrm>
            <a:off x="6218555" y="1363345"/>
            <a:ext cx="5582920" cy="2185670"/>
          </a:xfrm>
          <a:prstGeom prst="rect">
            <a:avLst/>
          </a:prstGeom>
        </p:spPr>
      </p:pic>
      <p:pic>
        <p:nvPicPr>
          <p:cNvPr id="9" name="Image 7" descr="https://test-kimi-img.moonshot.cn/pub/slides/slides_tmpl/image/25-08-06-16:17:12-d29gv24up1d2ae82kj00.png">    </p:cNvPr>
          <p:cNvPicPr>
            <a:picLocks noChangeAspect="1"/>
          </p:cNvPicPr>
          <p:nvPr/>
        </p:nvPicPr>
        <p:blipFill>
          <a:blip r:embed="rId8"/>
          <a:stretch>
            <a:fillRect/>
          </a:stretch>
        </p:blipFill>
        <p:spPr>
          <a:xfrm>
            <a:off x="508635" y="1363345"/>
            <a:ext cx="5582920" cy="2185670"/>
          </a:xfrm>
          <a:prstGeom prst="rect">
            <a:avLst/>
          </a:prstGeom>
        </p:spPr>
      </p:pic>
      <p:sp>
        <p:nvSpPr>
          <p:cNvPr id="10" name="Text 0"/>
          <p:cNvSpPr/>
          <p:nvPr/>
        </p:nvSpPr>
        <p:spPr>
          <a:xfrm>
            <a:off x="1363980" y="1487170"/>
            <a:ext cx="4330700" cy="435610"/>
          </a:xfrm>
          <a:prstGeom prst="rect">
            <a:avLst/>
          </a:prstGeom>
          <a:noFill/>
          <a:ln/>
        </p:spPr>
        <p:txBody>
          <a:bodyPr wrap="square" lIns="0" tIns="0" rIns="0" bIns="0" rtlCol="0" anchor="ctr"/>
          <a:lstStyle/>
          <a:p>
            <a:pPr algn="just" indent="0" marL="0">
              <a:lnSpc>
                <a:spcPct val="100000"/>
              </a:lnSpc>
              <a:buNone/>
            </a:pPr>
            <a:r>
              <a:rPr lang="en-US" sz="1800" b="1" dirty="0">
                <a:solidFill>
                  <a:srgbClr val="158011"/>
                </a:solidFill>
                <a:latin typeface="MiSans" pitchFamily="34" charset="0"/>
                <a:ea typeface="MiSans" pitchFamily="34" charset="-122"/>
                <a:cs typeface="MiSans" pitchFamily="34" charset="-120"/>
              </a:rPr>
              <a:t>双方信息</a:t>
            </a:r>
            <a:endParaRPr lang="en-US" sz="1600" dirty="0"/>
          </a:p>
        </p:txBody>
      </p:sp>
      <p:sp>
        <p:nvSpPr>
          <p:cNvPr id="11" name="Text 1"/>
          <p:cNvSpPr/>
          <p:nvPr/>
        </p:nvSpPr>
        <p:spPr>
          <a:xfrm>
            <a:off x="1364615" y="1891665"/>
            <a:ext cx="4329430" cy="533400"/>
          </a:xfrm>
          <a:prstGeom prst="rect">
            <a:avLst/>
          </a:prstGeom>
          <a:noFill/>
          <a:ln/>
        </p:spPr>
        <p:txBody>
          <a:bodyPr wrap="square" lIns="0" tIns="0" rIns="0" bIns="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劳动合同应明确用人单位和劳动者的基本信息，包括名称、地址、联系方式等，确保双方身份准确无误。</a:t>
            </a:r>
            <a:endParaRPr lang="en-US" sz="1600" dirty="0"/>
          </a:p>
        </p:txBody>
      </p:sp>
      <p:sp>
        <p:nvSpPr>
          <p:cNvPr id="12" name="Text 2"/>
          <p:cNvSpPr/>
          <p:nvPr/>
        </p:nvSpPr>
        <p:spPr>
          <a:xfrm>
            <a:off x="1363980" y="3808095"/>
            <a:ext cx="4330700" cy="435610"/>
          </a:xfrm>
          <a:prstGeom prst="rect">
            <a:avLst/>
          </a:prstGeom>
          <a:noFill/>
          <a:ln/>
        </p:spPr>
        <p:txBody>
          <a:bodyPr wrap="square" lIns="0" tIns="0" rIns="0" bIns="0" rtlCol="0" anchor="ctr"/>
          <a:lstStyle/>
          <a:p>
            <a:pPr algn="just" indent="0" marL="0">
              <a:lnSpc>
                <a:spcPct val="100000"/>
              </a:lnSpc>
              <a:buNone/>
            </a:pPr>
            <a:r>
              <a:rPr lang="en-US" sz="1800" b="1" dirty="0">
                <a:solidFill>
                  <a:srgbClr val="158011"/>
                </a:solidFill>
                <a:latin typeface="MiSans" pitchFamily="34" charset="0"/>
                <a:ea typeface="MiSans" pitchFamily="34" charset="-122"/>
                <a:cs typeface="MiSans" pitchFamily="34" charset="-120"/>
              </a:rPr>
              <a:t>合同期限</a:t>
            </a:r>
            <a:endParaRPr lang="en-US" sz="1600" dirty="0"/>
          </a:p>
        </p:txBody>
      </p:sp>
      <p:sp>
        <p:nvSpPr>
          <p:cNvPr id="13" name="Text 3"/>
          <p:cNvSpPr/>
          <p:nvPr/>
        </p:nvSpPr>
        <p:spPr>
          <a:xfrm>
            <a:off x="1364615" y="4212590"/>
            <a:ext cx="4329430" cy="533400"/>
          </a:xfrm>
          <a:prstGeom prst="rect">
            <a:avLst/>
          </a:prstGeom>
          <a:noFill/>
          <a:ln/>
        </p:spPr>
        <p:txBody>
          <a:bodyPr wrap="square" lIns="0" tIns="0" rIns="0" bIns="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明确劳动合同期限，包括固定期限、无固定期限或以完成一定工作任务为期限，避免模糊不清导致权益受损。</a:t>
            </a:r>
            <a:endParaRPr lang="en-US" sz="1600" dirty="0"/>
          </a:p>
        </p:txBody>
      </p:sp>
      <p:sp>
        <p:nvSpPr>
          <p:cNvPr id="14" name="Text 4"/>
          <p:cNvSpPr/>
          <p:nvPr/>
        </p:nvSpPr>
        <p:spPr>
          <a:xfrm>
            <a:off x="6995795" y="1487170"/>
            <a:ext cx="4330700" cy="435610"/>
          </a:xfrm>
          <a:prstGeom prst="rect">
            <a:avLst/>
          </a:prstGeom>
          <a:noFill/>
          <a:ln/>
        </p:spPr>
        <p:txBody>
          <a:bodyPr wrap="square" lIns="0" tIns="0" rIns="0" bIns="0" rtlCol="0" anchor="ctr"/>
          <a:lstStyle/>
          <a:p>
            <a:pPr algn="just" indent="0" marL="0">
              <a:lnSpc>
                <a:spcPct val="100000"/>
              </a:lnSpc>
              <a:buNone/>
            </a:pPr>
            <a:r>
              <a:rPr lang="en-US" sz="1800" b="1" dirty="0">
                <a:solidFill>
                  <a:srgbClr val="158011"/>
                </a:solidFill>
                <a:latin typeface="MiSans" pitchFamily="34" charset="0"/>
                <a:ea typeface="MiSans" pitchFamily="34" charset="-122"/>
                <a:cs typeface="MiSans" pitchFamily="34" charset="-120"/>
              </a:rPr>
              <a:t>工作内容与地点</a:t>
            </a:r>
            <a:endParaRPr lang="en-US" sz="1600" dirty="0"/>
          </a:p>
        </p:txBody>
      </p:sp>
      <p:sp>
        <p:nvSpPr>
          <p:cNvPr id="15" name="Text 5"/>
          <p:cNvSpPr/>
          <p:nvPr/>
        </p:nvSpPr>
        <p:spPr>
          <a:xfrm>
            <a:off x="6996430" y="1891665"/>
            <a:ext cx="4329430" cy="533400"/>
          </a:xfrm>
          <a:prstGeom prst="rect">
            <a:avLst/>
          </a:prstGeom>
          <a:noFill/>
          <a:ln/>
        </p:spPr>
        <p:txBody>
          <a:bodyPr wrap="square" lIns="0" tIns="0" rIns="0" bIns="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详细规定工作内容、工作地点，防止企业随意变更工作地点或调整工作岗位，影响劳动者权益。</a:t>
            </a:r>
            <a:endParaRPr lang="en-US" sz="1600" dirty="0"/>
          </a:p>
        </p:txBody>
      </p:sp>
      <p:sp>
        <p:nvSpPr>
          <p:cNvPr id="16" name="Text 6"/>
          <p:cNvSpPr/>
          <p:nvPr/>
        </p:nvSpPr>
        <p:spPr>
          <a:xfrm>
            <a:off x="6995795" y="3808095"/>
            <a:ext cx="4330700" cy="435610"/>
          </a:xfrm>
          <a:prstGeom prst="rect">
            <a:avLst/>
          </a:prstGeom>
          <a:noFill/>
          <a:ln/>
        </p:spPr>
        <p:txBody>
          <a:bodyPr wrap="square" lIns="0" tIns="0" rIns="0" bIns="0" rtlCol="0" anchor="ctr"/>
          <a:lstStyle/>
          <a:p>
            <a:pPr algn="just" indent="0" marL="0">
              <a:lnSpc>
                <a:spcPct val="100000"/>
              </a:lnSpc>
              <a:buNone/>
            </a:pPr>
            <a:r>
              <a:rPr lang="en-US" sz="1800" b="1" dirty="0">
                <a:solidFill>
                  <a:srgbClr val="158011"/>
                </a:solidFill>
                <a:latin typeface="MiSans" pitchFamily="34" charset="0"/>
                <a:ea typeface="MiSans" pitchFamily="34" charset="-122"/>
                <a:cs typeface="MiSans" pitchFamily="34" charset="-120"/>
              </a:rPr>
              <a:t>劳动报酬</a:t>
            </a:r>
            <a:endParaRPr lang="en-US" sz="1600" dirty="0"/>
          </a:p>
        </p:txBody>
      </p:sp>
      <p:sp>
        <p:nvSpPr>
          <p:cNvPr id="17" name="Text 7"/>
          <p:cNvSpPr/>
          <p:nvPr/>
        </p:nvSpPr>
        <p:spPr>
          <a:xfrm>
            <a:off x="6996430" y="4212590"/>
            <a:ext cx="4329430" cy="533400"/>
          </a:xfrm>
          <a:prstGeom prst="rect">
            <a:avLst/>
          </a:prstGeom>
          <a:noFill/>
          <a:ln/>
        </p:spPr>
        <p:txBody>
          <a:bodyPr wrap="square" lIns="0" tIns="0" rIns="0" bIns="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明确工资支付方式、时间及加班工资计算标准，确保劳动者按时足额获得劳动报酬，避免工资纠纷。</a:t>
            </a:r>
            <a:endParaRPr lang="en-US" sz="1600" dirty="0"/>
          </a:p>
        </p:txBody>
      </p:sp>
      <p:sp>
        <p:nvSpPr>
          <p:cNvPr id="18"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劳动合同必备条款速览</a:t>
            </a:r>
            <a:endParaRPr lang="en-US" sz="1600" dirty="0"/>
          </a:p>
        </p:txBody>
      </p:sp>
      <p:pic>
        <p:nvPicPr>
          <p:cNvPr id="19" name="Image 8" descr="https://test-kimi-img.moonshot.cn/pub/slides/slides_tmpl/image/25-08-06-16:17:12-d29gv24up1d2ae82kj0g.png">    </p:cNvPr>
          <p:cNvPicPr>
            <a:picLocks noChangeAspect="1"/>
          </p:cNvPicPr>
          <p:nvPr/>
        </p:nvPicPr>
        <p:blipFill>
          <a:blip r:embed="rId9"/>
          <a:stretch>
            <a:fillRect/>
          </a:stretch>
        </p:blipFill>
        <p:spPr>
          <a:xfrm>
            <a:off x="516890" y="1466215"/>
            <a:ext cx="619125" cy="584200"/>
          </a:xfrm>
          <a:prstGeom prst="rect">
            <a:avLst/>
          </a:prstGeom>
        </p:spPr>
      </p:pic>
      <p:pic>
        <p:nvPicPr>
          <p:cNvPr id="20" name="Image 9" descr="https://test-kimi-img.moonshot.cn/pub/slides/slides_tmpl/image/25-08-06-16:17:12-d29gv24up1d2ae82kj0g.png">    </p:cNvPr>
          <p:cNvPicPr>
            <a:picLocks noChangeAspect="1"/>
          </p:cNvPicPr>
          <p:nvPr/>
        </p:nvPicPr>
        <p:blipFill>
          <a:blip r:embed="rId10"/>
          <a:stretch>
            <a:fillRect/>
          </a:stretch>
        </p:blipFill>
        <p:spPr>
          <a:xfrm>
            <a:off x="6218555" y="1466215"/>
            <a:ext cx="619125" cy="584200"/>
          </a:xfrm>
          <a:prstGeom prst="rect">
            <a:avLst/>
          </a:prstGeom>
        </p:spPr>
      </p:pic>
      <p:pic>
        <p:nvPicPr>
          <p:cNvPr id="21" name="Image 10" descr="https://test-kimi-img.moonshot.cn/pub/slides/slides_tmpl/image/25-08-06-16:17:03-d29guvsup1d2ae82ki2g.png">    </p:cNvPr>
          <p:cNvPicPr>
            <a:picLocks noChangeAspect="1"/>
          </p:cNvPicPr>
          <p:nvPr/>
        </p:nvPicPr>
        <p:blipFill>
          <a:blip r:embed="rId11">
            <a:alphaModFix amt="80000"/>
          </a:blip>
          <a:stretch>
            <a:fillRect/>
          </a:stretch>
        </p:blipFill>
        <p:spPr>
          <a:xfrm>
            <a:off x="-4445" y="6360160"/>
            <a:ext cx="12192000" cy="18313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7965"/>
            <a:ext cx="944880" cy="473710"/>
          </a:xfrm>
          <a:prstGeom prst="rect">
            <a:avLst/>
          </a:prstGeom>
        </p:spPr>
      </p:pic>
      <p:pic>
        <p:nvPicPr>
          <p:cNvPr id="4" name="Image 2" descr="https://test-kimi-img.moonshot.cn/pub/slides/slides_tmpl/image/25-08-06-16:17:03-d29guvsup1d2ae82ki60.png">    </p:cNvPr>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r>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762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就业协议是毕业生、用人单位、学校三方签订；劳动合同是劳动者与用人单位双方签订。</a:t>
            </a:r>
            <a:endParaRPr lang="en-US" sz="1600" dirty="0"/>
          </a:p>
        </p:txBody>
      </p:sp>
      <p:sp>
        <p:nvSpPr>
          <p:cNvPr id="8" name="Text 1"/>
          <p:cNvSpPr/>
          <p:nvPr/>
        </p:nvSpPr>
        <p:spPr>
          <a:xfrm>
            <a:off x="947420" y="300926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主体不同</a:t>
            </a:r>
            <a:endParaRPr lang="en-US" sz="1600" dirty="0"/>
          </a:p>
        </p:txBody>
      </p:sp>
      <p:pic>
        <p:nvPicPr>
          <p:cNvPr id="9" name="Image 5" descr="https://test-kimi-img.moonshot.cn/pub/slides/slides_tmpl/image/25-08-06-16:17:12-d29gv24up1d2ae82kit0.svg">    </p:cNvPr>
          <p:cNvPicPr>
            <a:picLocks noChangeAspect="1"/>
          </p:cNvPicPr>
          <p:nvPr/>
        </p:nvPicPr>
        <p:blipFill>
          <a:blip r:embed="rId6">
            <a:extLst>
              <a:ext uri="{96DAC541-7B7A-43D3-8B79-37D633B846F1}">
                <asvg:svgBlip xmlns:asvg="http://schemas.microsoft.com/office/drawing/2016/SVG/main" r:embed="rId7"/>
              </a:ext>
            </a:extLst>
          </a:blip>
          <a:srcRect l="50" r="-50" t="644" b="644"/>
          <a:stretch/>
        </p:blipFill>
        <p:spPr>
          <a:xfrm>
            <a:off x="2058035" y="2012950"/>
            <a:ext cx="577215" cy="570230"/>
          </a:xfrm>
          <a:prstGeom prst="rect">
            <a:avLst/>
          </a:prstGeom>
        </p:spPr>
      </p:pic>
      <p:pic>
        <p:nvPicPr>
          <p:cNvPr id="10" name="Image 6" descr="https://test-kimi-img.moonshot.cn/pub/slides/slides_tmpl/image/25-08-06-16:17:11-d29gv1sup1d2ae82kigg.png">    </p:cNvPr>
          <p:cNvPicPr>
            <a:picLocks noChangeAspect="1"/>
          </p:cNvPicPr>
          <p:nvPr/>
        </p:nvPicPr>
        <p:blipFill>
          <a:blip r:embed="rId8"/>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r>
          <p:cNvPicPr>
            <a:picLocks noChangeAspect="1"/>
          </p:cNvPicPr>
          <p:nvPr/>
        </p:nvPicPr>
        <p:blipFill>
          <a:blip r:embed="rId9"/>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r>
          <p:cNvPicPr>
            <a:picLocks noChangeAspect="1"/>
          </p:cNvPicPr>
          <p:nvPr/>
        </p:nvPicPr>
        <p:blipFill>
          <a:blip r:embed="rId10"/>
          <a:stretch>
            <a:fillRect/>
          </a:stretch>
        </p:blipFill>
        <p:spPr>
          <a:xfrm>
            <a:off x="5410835" y="1764030"/>
            <a:ext cx="1104900" cy="1104900"/>
          </a:xfrm>
          <a:prstGeom prst="rect">
            <a:avLst/>
          </a:prstGeom>
        </p:spPr>
      </p:pic>
      <p:sp>
        <p:nvSpPr>
          <p:cNvPr id="13" name="Text 2"/>
          <p:cNvSpPr/>
          <p:nvPr/>
        </p:nvSpPr>
        <p:spPr>
          <a:xfrm>
            <a:off x="4567555" y="3665220"/>
            <a:ext cx="2796540" cy="762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就业协议签订在毕业前，用于确定就业意向；劳动合同签订在入职后，用于明确劳动关系。</a:t>
            </a:r>
            <a:endParaRPr lang="en-US" sz="1600" dirty="0"/>
          </a:p>
        </p:txBody>
      </p:sp>
      <p:sp>
        <p:nvSpPr>
          <p:cNvPr id="14" name="Text 3"/>
          <p:cNvSpPr/>
          <p:nvPr/>
        </p:nvSpPr>
        <p:spPr>
          <a:xfrm>
            <a:off x="4566920"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时间不同</a:t>
            </a:r>
            <a:endParaRPr lang="en-US" sz="1600" dirty="0"/>
          </a:p>
        </p:txBody>
      </p:sp>
      <p:pic>
        <p:nvPicPr>
          <p:cNvPr id="15" name="Image 9" descr="https://test-kimi-img.moonshot.cn/pub/slides/slides_tmpl/image/25-08-06-16:17:12-d29gv24up1d2ae82kis0.png">    </p:cNvPr>
          <p:cNvPicPr>
            <a:picLocks noChangeAspect="1"/>
          </p:cNvPicPr>
          <p:nvPr/>
        </p:nvPicPr>
        <p:blipFill>
          <a:blip r:embed="rId11"/>
          <a:srcRect l="59" r="59" t="-59" b="59"/>
          <a:stretch/>
        </p:blipFill>
        <p:spPr>
          <a:xfrm>
            <a:off x="5677535" y="2012950"/>
            <a:ext cx="577215" cy="570230"/>
          </a:xfrm>
          <a:prstGeom prst="rect">
            <a:avLst/>
          </a:prstGeom>
        </p:spPr>
      </p:pic>
      <p:pic>
        <p:nvPicPr>
          <p:cNvPr id="16" name="Image 10" descr="https://test-kimi-img.moonshot.cn/pub/slides/slides_tmpl/image/25-08-06-16:17:12-d29gv24up1d2ae82king.png">    </p:cNvPr>
          <p:cNvPicPr>
            <a:picLocks noChangeAspect="1"/>
          </p:cNvPicPr>
          <p:nvPr/>
        </p:nvPicPr>
        <p:blipFill>
          <a:blip r:embed="rId12"/>
          <a:stretch>
            <a:fillRect/>
          </a:stretch>
        </p:blipFill>
        <p:spPr>
          <a:xfrm>
            <a:off x="9020175" y="1764030"/>
            <a:ext cx="1104900" cy="1104900"/>
          </a:xfrm>
          <a:prstGeom prst="rect">
            <a:avLst/>
          </a:prstGeom>
        </p:spPr>
      </p:pic>
      <p:sp>
        <p:nvSpPr>
          <p:cNvPr id="17" name="Text 4"/>
          <p:cNvSpPr/>
          <p:nvPr/>
        </p:nvSpPr>
        <p:spPr>
          <a:xfrm>
            <a:off x="8187690" y="3665220"/>
            <a:ext cx="2796540" cy="1270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就业协议内容相对简单，主要涉及就业意向和初步约定；劳动合同内容更为详细，涵盖工作内容、劳动报酬、社会保险等具体劳动权利和义务。</a:t>
            </a:r>
            <a:endParaRPr lang="en-US" sz="1600" dirty="0"/>
          </a:p>
        </p:txBody>
      </p:sp>
      <p:sp>
        <p:nvSpPr>
          <p:cNvPr id="18" name="Text 5"/>
          <p:cNvSpPr/>
          <p:nvPr/>
        </p:nvSpPr>
        <p:spPr>
          <a:xfrm>
            <a:off x="8187055"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内容不同</a:t>
            </a:r>
            <a:endParaRPr lang="en-US" sz="1600" dirty="0"/>
          </a:p>
        </p:txBody>
      </p:sp>
      <p:pic>
        <p:nvPicPr>
          <p:cNvPr id="19" name="Image 11" descr="https://test-kimi-img.moonshot.cn/pub/slides/slides_tmpl/image/25-08-06-16:17:12-d29gv24up1d2ae82kisg.png">    </p:cNvPr>
          <p:cNvPicPr>
            <a:picLocks noChangeAspect="1"/>
          </p:cNvPicPr>
          <p:nvPr/>
        </p:nvPicPr>
        <p:blipFill>
          <a:blip r:embed="rId13"/>
          <a:srcRect l="59" r="59" t="-59" b="59"/>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就业协议与劳动合同的区别</a:t>
            </a:r>
            <a:endParaRPr lang="en-US"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r>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r>
          <p:cNvPicPr>
            <a:picLocks noChangeAspect="1"/>
          </p:cNvPicPr>
          <p:nvPr/>
        </p:nvPicPr>
        <p:blipFill>
          <a:blip r:embed="rId2"/>
          <a:stretch>
            <a:fillRect/>
          </a:stretch>
        </p:blipFill>
        <p:spPr>
          <a:xfrm flipV="1" rot="16200000">
            <a:off x="4605020" y="-728980"/>
            <a:ext cx="2981325" cy="12192000"/>
          </a:xfrm>
          <a:prstGeom prst="rect">
            <a:avLst/>
          </a:prstGeom>
        </p:spPr>
      </p:pic>
      <p:pic>
        <p:nvPicPr>
          <p:cNvPr id="4" name="Image 2" descr="https://test-kimi-img.moonshot.cn/pub/slides/slides_tmpl/image/25-08-06-16:17:03-d29guvsup1d2ae82khv0.png">    </p:cNvPr>
          <p:cNvPicPr>
            <a:picLocks noChangeAspect="1"/>
          </p:cNvPicPr>
          <p:nvPr/>
        </p:nvPicPr>
        <p:blipFill>
          <a:blip r:embed="rId3"/>
          <a:stretch>
            <a:fillRect/>
          </a:stretch>
        </p:blipFill>
        <p:spPr>
          <a:xfrm flipH="1" rot="16200000">
            <a:off x="4605020" y="-5593080"/>
            <a:ext cx="2981325" cy="12192000"/>
          </a:xfrm>
          <a:prstGeom prst="rect">
            <a:avLst/>
          </a:prstGeom>
        </p:spPr>
      </p:pic>
      <p:pic>
        <p:nvPicPr>
          <p:cNvPr id="5" name="Image 3" descr="https://test-kimi-img.moonshot.cn/pub/slides/slides_tmpl/image/25-08-06-16:17:11-d29gv1sup1d2ae82kilg.png">    </p:cNvPr>
          <p:cNvPicPr>
            <a:picLocks noChangeAspect="1"/>
          </p:cNvPicPr>
          <p:nvPr/>
        </p:nvPicPr>
        <p:blipFill>
          <a:blip r:embed="rId4"/>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r>
          <p:cNvPicPr>
            <a:picLocks noChangeAspect="1"/>
          </p:cNvPicPr>
          <p:nvPr/>
        </p:nvPicPr>
        <p:blipFill>
          <a:blip r:embed="rId5">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通过模拟签订劳动合同，熟悉劳动合同的写作格式、条款构成及具体内容，锻炼文字表达与法律文书写作能力，增强法律意识和自我保护意识。</a:t>
            </a:r>
            <a:endParaRPr lang="en-US" sz="1600" dirty="0"/>
          </a:p>
        </p:txBody>
      </p:sp>
      <p:pic>
        <p:nvPicPr>
          <p:cNvPr id="8" name="Image 5" descr="https://test-kimi-img.moonshot.cn/pub/slides/slides_tmpl/image/25-08-06-16:17:11-d29gv1sup1d2ae82kilg.png">    </p:cNvPr>
          <p:cNvPicPr>
            <a:picLocks noChangeAspect="1"/>
          </p:cNvPicPr>
          <p:nvPr/>
        </p:nvPicPr>
        <p:blipFill>
          <a:blip r:embed="rId6"/>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r>
          <p:cNvPicPr>
            <a:picLocks noChangeAspect="1"/>
          </p:cNvPicPr>
          <p:nvPr/>
        </p:nvPicPr>
        <p:blipFill>
          <a:blip r:embed="rId7">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活动目标</a:t>
            </a:r>
            <a:endParaRPr lang="en-US" sz="1600" dirty="0"/>
          </a:p>
        </p:txBody>
      </p:sp>
      <p:sp>
        <p:nvSpPr>
          <p:cNvPr id="11" name="Text 2"/>
          <p:cNvSpPr/>
          <p:nvPr/>
        </p:nvSpPr>
        <p:spPr>
          <a:xfrm>
            <a:off x="66122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同学们分组扮演用人单位代表和企业员工，围绕问题合同进行协商与修改，教师点评，提升识别风险和依法维权的能力。</a:t>
            </a:r>
            <a:endParaRPr lang="en-US" sz="1600" dirty="0"/>
          </a:p>
        </p:txBody>
      </p:sp>
      <p:sp>
        <p:nvSpPr>
          <p:cNvPr id="12" name="Text 3"/>
          <p:cNvSpPr/>
          <p:nvPr/>
        </p:nvSpPr>
        <p:spPr>
          <a:xfrm>
            <a:off x="6547485" y="1667510"/>
            <a:ext cx="417639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活动过程</a:t>
            </a:r>
            <a:endParaRPr lang="en-US" sz="1600" dirty="0"/>
          </a:p>
        </p:txBody>
      </p:sp>
      <p:sp>
        <p:nvSpPr>
          <p:cNvPr id="13" name="Text 4"/>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157E11"/>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157E11"/>
                </a:solidFill>
                <a:latin typeface="MiSans" pitchFamily="34" charset="0"/>
                <a:ea typeface="MiSans" pitchFamily="34" charset="-122"/>
                <a:cs typeface="MiSans" pitchFamily="34" charset="-120"/>
              </a:rPr>
              <a:t>——模拟签订劳动合同</a:t>
            </a:r>
            <a:endParaRPr lang="en-US" sz="1600" dirty="0"/>
          </a:p>
        </p:txBody>
      </p:sp>
      <p:pic>
        <p:nvPicPr>
          <p:cNvPr id="14" name="Image 7" descr="https://test-kimi-img.moonshot.cn/pub/slides/slides_tmpl/image/25-08-06-16:17:02-d29guvkup1d2ae82khu0.png">    </p:cNvPr>
          <p:cNvPicPr>
            <a:picLocks noChangeAspect="1"/>
          </p:cNvPicPr>
          <p:nvPr/>
        </p:nvPicPr>
        <p:blipFill>
          <a:blip r:embed="rId8"/>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r>
          <p:cNvPicPr>
            <a:picLocks noChangeAspect="1"/>
          </p:cNvPicPr>
          <p:nvPr/>
        </p:nvPicPr>
        <p:blipFill>
          <a:blip r:embed="rId9"/>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r>
          <p:cNvPicPr>
            <a:picLocks noChangeAspect="1"/>
          </p:cNvPicPr>
          <p:nvPr/>
        </p:nvPicPr>
        <p:blipFill>
          <a:blip r:embed="rId10"/>
          <a:stretch>
            <a:fillRect/>
          </a:stretch>
        </p:blipFill>
        <p:spPr>
          <a:xfrm rot="19980000">
            <a:off x="8440420" y="-580390"/>
            <a:ext cx="1540510" cy="15405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就业权益与保障</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05</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27940" y="-8890"/>
            <a:ext cx="12247880" cy="6875780"/>
          </a:xfrm>
          <a:prstGeom prst="rect">
            <a:avLst/>
          </a:prstGeom>
          <a:solidFill>
            <a:srgbClr val="FFFFFF"/>
          </a:solidFill>
          <a:ln/>
        </p:spPr>
      </p:sp>
      <p:sp>
        <p:nvSpPr>
          <p:cNvPr id="3" name="Text 1"/>
          <p:cNvSpPr/>
          <p:nvPr/>
        </p:nvSpPr>
        <p:spPr>
          <a:xfrm>
            <a:off x="-27940" y="-8890"/>
            <a:ext cx="12247880" cy="687578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4" name="Shape 2"/>
          <p:cNvSpPr/>
          <p:nvPr/>
        </p:nvSpPr>
        <p:spPr>
          <a:xfrm>
            <a:off x="1257935" y="2527300"/>
            <a:ext cx="2947035" cy="1673860"/>
          </a:xfrm>
          <a:prstGeom prst="roundRect">
            <a:avLst>
              <a:gd name="adj" fmla="val 4938"/>
            </a:avLst>
          </a:prstGeom>
          <a:solidFill>
            <a:srgbClr val="FFFFFF"/>
          </a:solidFill>
          <a:ln/>
        </p:spPr>
      </p:sp>
      <p:sp>
        <p:nvSpPr>
          <p:cNvPr id="5" name="Text 3"/>
          <p:cNvSpPr/>
          <p:nvPr/>
        </p:nvSpPr>
        <p:spPr>
          <a:xfrm>
            <a:off x="1257935"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6" name="Shape 4"/>
          <p:cNvSpPr/>
          <p:nvPr/>
        </p:nvSpPr>
        <p:spPr>
          <a:xfrm>
            <a:off x="4384675" y="2365375"/>
            <a:ext cx="2947035" cy="1673860"/>
          </a:xfrm>
          <a:prstGeom prst="roundRect">
            <a:avLst>
              <a:gd name="adj" fmla="val 4938"/>
            </a:avLst>
          </a:prstGeom>
          <a:solidFill>
            <a:srgbClr val="FFFFFF"/>
          </a:solidFill>
          <a:ln/>
        </p:spPr>
      </p:sp>
      <p:sp>
        <p:nvSpPr>
          <p:cNvPr id="7" name="Text 5"/>
          <p:cNvSpPr/>
          <p:nvPr/>
        </p:nvSpPr>
        <p:spPr>
          <a:xfrm>
            <a:off x="4384675" y="23653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Shape 6"/>
          <p:cNvSpPr/>
          <p:nvPr/>
        </p:nvSpPr>
        <p:spPr>
          <a:xfrm>
            <a:off x="7987030" y="2527300"/>
            <a:ext cx="2947035" cy="1673860"/>
          </a:xfrm>
          <a:prstGeom prst="roundRect">
            <a:avLst>
              <a:gd name="adj" fmla="val 4938"/>
            </a:avLst>
          </a:prstGeom>
          <a:solidFill>
            <a:srgbClr val="FFFFFF"/>
          </a:solidFill>
          <a:ln/>
        </p:spPr>
      </p:sp>
      <p:sp>
        <p:nvSpPr>
          <p:cNvPr id="9" name="Text 7"/>
          <p:cNvSpPr/>
          <p:nvPr/>
        </p:nvSpPr>
        <p:spPr>
          <a:xfrm>
            <a:off x="7987030"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8"/>
          <p:cNvSpPr/>
          <p:nvPr/>
        </p:nvSpPr>
        <p:spPr>
          <a:xfrm>
            <a:off x="1257935" y="4346575"/>
            <a:ext cx="2947035" cy="1673860"/>
          </a:xfrm>
          <a:prstGeom prst="roundRect">
            <a:avLst>
              <a:gd name="adj" fmla="val 4938"/>
            </a:avLst>
          </a:prstGeom>
          <a:solidFill>
            <a:srgbClr val="FFFFFF"/>
          </a:solidFill>
          <a:ln/>
        </p:spPr>
      </p:sp>
      <p:sp>
        <p:nvSpPr>
          <p:cNvPr id="11" name="Text 9"/>
          <p:cNvSpPr/>
          <p:nvPr/>
        </p:nvSpPr>
        <p:spPr>
          <a:xfrm>
            <a:off x="1257935"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10"/>
          <p:cNvSpPr/>
          <p:nvPr/>
        </p:nvSpPr>
        <p:spPr>
          <a:xfrm>
            <a:off x="4622800" y="4346575"/>
            <a:ext cx="2947035" cy="1673860"/>
          </a:xfrm>
          <a:prstGeom prst="roundRect">
            <a:avLst>
              <a:gd name="adj" fmla="val 4938"/>
            </a:avLst>
          </a:prstGeom>
          <a:solidFill>
            <a:srgbClr val="FFFFFF"/>
          </a:solidFill>
          <a:ln/>
        </p:spPr>
      </p:sp>
      <p:sp>
        <p:nvSpPr>
          <p:cNvPr id="13" name="Text 11"/>
          <p:cNvSpPr/>
          <p:nvPr/>
        </p:nvSpPr>
        <p:spPr>
          <a:xfrm>
            <a:off x="4622800"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4" name="Image 0" descr="https://test-kimi-img.moonshot.cn/pub/slides/slides_tmpl/image/25-08-06-16:17:02-d29guvkup1d2ae82khrg.png">    </p:cNvPr>
          <p:cNvPicPr>
            <a:picLocks noChangeAspect="1"/>
          </p:cNvPicPr>
          <p:nvPr/>
        </p:nvPicPr>
        <p:blipFill>
          <a:blip r:embed="rId1">
            <a:alphaModFix amt="80000"/>
          </a:blip>
          <a:stretch>
            <a:fillRect/>
          </a:stretch>
        </p:blipFill>
        <p:spPr>
          <a:xfrm>
            <a:off x="2919095" y="3317875"/>
            <a:ext cx="810260" cy="810260"/>
          </a:xfrm>
          <a:prstGeom prst="rect">
            <a:avLst/>
          </a:prstGeom>
        </p:spPr>
      </p:pic>
      <p:sp>
        <p:nvSpPr>
          <p:cNvPr id="15" name="Shape 12"/>
          <p:cNvSpPr/>
          <p:nvPr/>
        </p:nvSpPr>
        <p:spPr>
          <a:xfrm>
            <a:off x="7920355" y="4537075"/>
            <a:ext cx="2947035" cy="1673860"/>
          </a:xfrm>
          <a:prstGeom prst="roundRect">
            <a:avLst>
              <a:gd name="adj" fmla="val 4938"/>
            </a:avLst>
          </a:prstGeom>
          <a:solidFill>
            <a:srgbClr val="FFFFFF"/>
          </a:solidFill>
          <a:ln/>
        </p:spPr>
      </p:sp>
      <p:sp>
        <p:nvSpPr>
          <p:cNvPr id="16" name="Text 13"/>
          <p:cNvSpPr/>
          <p:nvPr/>
        </p:nvSpPr>
        <p:spPr>
          <a:xfrm>
            <a:off x="7920355" y="45370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7" name="Image 1" descr="https://test-kimi-img.moonshot.cn/pub/slides/slides_tmpl/image/25-08-06-16:17:03-d29guvsup1d2ae82khv0.png">    </p:cNvPr>
          <p:cNvPicPr>
            <a:picLocks noChangeAspect="1"/>
          </p:cNvPicPr>
          <p:nvPr/>
        </p:nvPicPr>
        <p:blipFill>
          <a:blip r:embed="rId2"/>
          <a:stretch>
            <a:fillRect/>
          </a:stretch>
        </p:blipFill>
        <p:spPr>
          <a:xfrm>
            <a:off x="-62230" y="635"/>
            <a:ext cx="2981325" cy="6943725"/>
          </a:xfrm>
          <a:prstGeom prst="rect">
            <a:avLst/>
          </a:prstGeom>
        </p:spPr>
      </p:pic>
      <p:pic>
        <p:nvPicPr>
          <p:cNvPr id="18" name="Image 2" descr="https://test-kimi-img.moonshot.cn/pub/slides/slides_tmpl/image/25-08-06-16:17:03-d29guvsup1d2ae82ki3g.png">    </p:cNvPr>
          <p:cNvPicPr>
            <a:picLocks noChangeAspect="1"/>
          </p:cNvPicPr>
          <p:nvPr/>
        </p:nvPicPr>
        <p:blipFill>
          <a:blip r:embed="rId3"/>
          <a:stretch>
            <a:fillRect/>
          </a:stretch>
        </p:blipFill>
        <p:spPr>
          <a:xfrm>
            <a:off x="819785" y="423545"/>
            <a:ext cx="2482850" cy="4220210"/>
          </a:xfrm>
          <a:prstGeom prst="rect">
            <a:avLst/>
          </a:prstGeom>
        </p:spPr>
      </p:pic>
      <p:pic>
        <p:nvPicPr>
          <p:cNvPr id="19" name="Image 3" descr="https://test-kimi-img.moonshot.cn/pub/slides/slides_tmpl/image/25-08-06-16:17:03-d29guvsup1d2ae82ki5g.jpg">    </p:cNvPr>
          <p:cNvPicPr>
            <a:picLocks noChangeAspect="1"/>
          </p:cNvPicPr>
          <p:nvPr/>
        </p:nvPicPr>
        <p:blipFill>
          <a:blip r:embed="rId4"/>
          <a:stretch>
            <a:fillRect/>
          </a:stretch>
        </p:blipFill>
        <p:spPr>
          <a:xfrm>
            <a:off x="927100" y="553085"/>
            <a:ext cx="2266950" cy="3970655"/>
          </a:xfrm>
          <a:prstGeom prst="rect">
            <a:avLst/>
          </a:prstGeom>
        </p:spPr>
      </p:pic>
      <p:pic>
        <p:nvPicPr>
          <p:cNvPr id="20" name="Image 4" descr="https://test-kimi-img.moonshot.cn/pub/slides/slides_tmpl/image/25-08-06-16:17:03-d29guvsup1d2ae82ki60.png">    </p:cNvPr>
          <p:cNvPicPr>
            <a:picLocks noChangeAspect="1"/>
          </p:cNvPicPr>
          <p:nvPr/>
        </p:nvPicPr>
        <p:blipFill>
          <a:blip r:embed="rId5"/>
          <a:stretch>
            <a:fillRect/>
          </a:stretch>
        </p:blipFill>
        <p:spPr>
          <a:xfrm>
            <a:off x="1122680" y="3242310"/>
            <a:ext cx="1875790" cy="2873375"/>
          </a:xfrm>
          <a:prstGeom prst="rect">
            <a:avLst/>
          </a:prstGeom>
        </p:spPr>
      </p:pic>
      <p:sp>
        <p:nvSpPr>
          <p:cNvPr id="21" name="Text 14"/>
          <p:cNvSpPr/>
          <p:nvPr/>
        </p:nvSpPr>
        <p:spPr>
          <a:xfrm>
            <a:off x="1240155" y="3423920"/>
            <a:ext cx="1517015" cy="2472690"/>
          </a:xfrm>
          <a:prstGeom prst="rect">
            <a:avLst/>
          </a:prstGeom>
          <a:noFill/>
          <a:ln/>
        </p:spPr>
        <p:txBody>
          <a:bodyPr wrap="square" lIns="91440" tIns="45720" rIns="91440" bIns="45720" rtlCol="0" anchor="t" vert="eaVert"/>
          <a:lstStyle/>
          <a:p>
            <a:pPr algn="just" indent="0" marL="0">
              <a:lnSpc>
                <a:spcPct val="100000"/>
              </a:lnSpc>
              <a:buNone/>
            </a:pPr>
            <a:r>
              <a:rPr lang="en-US" sz="8800" dirty="0">
                <a:solidFill>
                  <a:srgbClr val="FFFFFF"/>
                </a:solidFill>
                <a:latin typeface="MiSans" pitchFamily="34" charset="0"/>
                <a:ea typeface="MiSans" pitchFamily="34" charset="-122"/>
                <a:cs typeface="MiSans" pitchFamily="34" charset="-120"/>
              </a:rPr>
              <a:t>目录</a:t>
            </a:r>
            <a:endParaRPr lang="en-US" sz="1600" dirty="0"/>
          </a:p>
        </p:txBody>
      </p:sp>
      <p:pic>
        <p:nvPicPr>
          <p:cNvPr id="22" name="Image 5" descr="https://test-kimi-img.moonshot.cn/pub/slides/slides_tmpl/image/25-08-06-16:17:03-d29guvsup1d2ae82ki50.png">    </p:cNvPr>
          <p:cNvPicPr>
            <a:picLocks noChangeAspect="1"/>
          </p:cNvPicPr>
          <p:nvPr/>
        </p:nvPicPr>
        <p:blipFill>
          <a:blip r:embed="rId6"/>
          <a:stretch>
            <a:fillRect/>
          </a:stretch>
        </p:blipFill>
        <p:spPr>
          <a:xfrm>
            <a:off x="4072255" y="756920"/>
            <a:ext cx="775335" cy="775335"/>
          </a:xfrm>
          <a:prstGeom prst="rect">
            <a:avLst/>
          </a:prstGeom>
        </p:spPr>
      </p:pic>
      <p:pic>
        <p:nvPicPr>
          <p:cNvPr id="23" name="Image 6" descr="https://test-kimi-img.moonshot.cn/pub/slides/slides_tmpl/image/25-08-06-16:17:03-d29guvsup1d2ae82ki4g.png">    </p:cNvPr>
          <p:cNvPicPr>
            <a:picLocks noChangeAspect="1"/>
          </p:cNvPicPr>
          <p:nvPr/>
        </p:nvPicPr>
        <p:blipFill>
          <a:blip r:embed="rId7">
            <a:alphaModFix amt="20000"/>
          </a:blip>
          <a:stretch>
            <a:fillRect/>
          </a:stretch>
        </p:blipFill>
        <p:spPr>
          <a:xfrm>
            <a:off x="5072380" y="1480185"/>
            <a:ext cx="2362200" cy="38100"/>
          </a:xfrm>
          <a:prstGeom prst="rect">
            <a:avLst/>
          </a:prstGeom>
        </p:spPr>
      </p:pic>
      <p:sp>
        <p:nvSpPr>
          <p:cNvPr id="24" name="Text 15"/>
          <p:cNvSpPr/>
          <p:nvPr/>
        </p:nvSpPr>
        <p:spPr>
          <a:xfrm>
            <a:off x="4986655" y="80200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项目导语与目标</a:t>
            </a:r>
            <a:endParaRPr lang="en-US" sz="1600" dirty="0"/>
          </a:p>
        </p:txBody>
      </p:sp>
      <p:pic>
        <p:nvPicPr>
          <p:cNvPr id="25" name="Image 7" descr="https://test-kimi-img.moonshot.cn/pub/slides/slides_tmpl/image/25-08-06-16:17:03-d29guvsup1d2ae82ki50.png">    </p:cNvPr>
          <p:cNvPicPr>
            <a:picLocks noChangeAspect="1"/>
          </p:cNvPicPr>
          <p:nvPr/>
        </p:nvPicPr>
        <p:blipFill>
          <a:blip r:embed="rId8"/>
          <a:stretch>
            <a:fillRect/>
          </a:stretch>
        </p:blipFill>
        <p:spPr>
          <a:xfrm>
            <a:off x="4072255" y="2588260"/>
            <a:ext cx="780415" cy="780415"/>
          </a:xfrm>
          <a:prstGeom prst="rect">
            <a:avLst/>
          </a:prstGeom>
        </p:spPr>
      </p:pic>
      <p:pic>
        <p:nvPicPr>
          <p:cNvPr id="26" name="Image 8" descr="https://test-kimi-img.moonshot.cn/pub/slides/slides_tmpl/image/25-08-06-16:17:03-d29guvsup1d2ae82ki4g.png">    </p:cNvPr>
          <p:cNvPicPr>
            <a:picLocks noChangeAspect="1"/>
          </p:cNvPicPr>
          <p:nvPr/>
        </p:nvPicPr>
        <p:blipFill>
          <a:blip r:embed="rId9">
            <a:alphaModFix amt="20000"/>
          </a:blip>
          <a:stretch>
            <a:fillRect/>
          </a:stretch>
        </p:blipFill>
        <p:spPr>
          <a:xfrm>
            <a:off x="5110480" y="3325495"/>
            <a:ext cx="2362200" cy="38100"/>
          </a:xfrm>
          <a:prstGeom prst="rect">
            <a:avLst/>
          </a:prstGeom>
        </p:spPr>
      </p:pic>
      <p:sp>
        <p:nvSpPr>
          <p:cNvPr id="27" name="Text 16"/>
          <p:cNvSpPr/>
          <p:nvPr/>
        </p:nvSpPr>
        <p:spPr>
          <a:xfrm>
            <a:off x="5005705" y="2587625"/>
            <a:ext cx="2581910" cy="5810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情景导入：小周的求职历险记</a:t>
            </a:r>
            <a:endParaRPr lang="en-US" sz="1600" dirty="0"/>
          </a:p>
        </p:txBody>
      </p:sp>
      <p:pic>
        <p:nvPicPr>
          <p:cNvPr id="28" name="Image 9" descr="https://test-kimi-img.moonshot.cn/pub/slides/slides_tmpl/image/25-08-06-16:17:03-d29guvsup1d2ae82ki50.png">    </p:cNvPr>
          <p:cNvPicPr>
            <a:picLocks noChangeAspect="1"/>
          </p:cNvPicPr>
          <p:nvPr/>
        </p:nvPicPr>
        <p:blipFill>
          <a:blip r:embed="rId10"/>
          <a:stretch>
            <a:fillRect/>
          </a:stretch>
        </p:blipFill>
        <p:spPr>
          <a:xfrm>
            <a:off x="4072255" y="4375150"/>
            <a:ext cx="793750" cy="793750"/>
          </a:xfrm>
          <a:prstGeom prst="rect">
            <a:avLst/>
          </a:prstGeom>
        </p:spPr>
      </p:pic>
      <p:pic>
        <p:nvPicPr>
          <p:cNvPr id="29" name="Image 10" descr="https://test-kimi-img.moonshot.cn/pub/slides/slides_tmpl/image/25-08-06-16:17:03-d29guvsup1d2ae82ki4g.png">    </p:cNvPr>
          <p:cNvPicPr>
            <a:picLocks noChangeAspect="1"/>
          </p:cNvPicPr>
          <p:nvPr/>
        </p:nvPicPr>
        <p:blipFill>
          <a:blip r:embed="rId11">
            <a:alphaModFix amt="20000"/>
          </a:blip>
          <a:stretch>
            <a:fillRect/>
          </a:stretch>
        </p:blipFill>
        <p:spPr>
          <a:xfrm>
            <a:off x="5110480" y="5107940"/>
            <a:ext cx="2362200" cy="38100"/>
          </a:xfrm>
          <a:prstGeom prst="rect">
            <a:avLst/>
          </a:prstGeom>
        </p:spPr>
      </p:pic>
      <p:sp>
        <p:nvSpPr>
          <p:cNvPr id="30" name="Text 17"/>
          <p:cNvSpPr/>
          <p:nvPr/>
        </p:nvSpPr>
        <p:spPr>
          <a:xfrm>
            <a:off x="5017770" y="4392930"/>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就业流程明晰</a:t>
            </a:r>
            <a:endParaRPr lang="en-US" sz="1600" dirty="0"/>
          </a:p>
        </p:txBody>
      </p:sp>
      <p:sp>
        <p:nvSpPr>
          <p:cNvPr id="31" name="Shape 18"/>
          <p:cNvSpPr/>
          <p:nvPr/>
        </p:nvSpPr>
        <p:spPr>
          <a:xfrm>
            <a:off x="8378825" y="3360420"/>
            <a:ext cx="2947035" cy="1673860"/>
          </a:xfrm>
          <a:prstGeom prst="roundRect">
            <a:avLst>
              <a:gd name="adj" fmla="val 4938"/>
            </a:avLst>
          </a:prstGeom>
          <a:solidFill>
            <a:srgbClr val="FFFFFF"/>
          </a:solidFill>
          <a:ln/>
        </p:spPr>
      </p:sp>
      <p:sp>
        <p:nvSpPr>
          <p:cNvPr id="32" name="Text 19"/>
          <p:cNvSpPr/>
          <p:nvPr/>
        </p:nvSpPr>
        <p:spPr>
          <a:xfrm>
            <a:off x="8378825" y="336042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33" name="Image 11" descr="https://test-kimi-img.moonshot.cn/pub/slides/slides_tmpl/image/25-08-06-16:17:03-d29guvsup1d2ae82ki50.png">    </p:cNvPr>
          <p:cNvPicPr>
            <a:picLocks noChangeAspect="1"/>
          </p:cNvPicPr>
          <p:nvPr/>
        </p:nvPicPr>
        <p:blipFill>
          <a:blip r:embed="rId12"/>
          <a:stretch>
            <a:fillRect/>
          </a:stretch>
        </p:blipFill>
        <p:spPr>
          <a:xfrm>
            <a:off x="8107045" y="1845945"/>
            <a:ext cx="782320" cy="782320"/>
          </a:xfrm>
          <a:prstGeom prst="rect">
            <a:avLst/>
          </a:prstGeom>
        </p:spPr>
      </p:pic>
      <p:pic>
        <p:nvPicPr>
          <p:cNvPr id="34" name="Image 12" descr="https://test-kimi-img.moonshot.cn/pub/slides/slides_tmpl/image/25-08-06-16:17:03-d29guvsup1d2ae82ki4g.png">    </p:cNvPr>
          <p:cNvPicPr>
            <a:picLocks noChangeAspect="1"/>
          </p:cNvPicPr>
          <p:nvPr/>
        </p:nvPicPr>
        <p:blipFill>
          <a:blip r:embed="rId13">
            <a:alphaModFix amt="20000"/>
          </a:blip>
          <a:stretch>
            <a:fillRect/>
          </a:stretch>
        </p:blipFill>
        <p:spPr>
          <a:xfrm>
            <a:off x="9104630" y="2548890"/>
            <a:ext cx="2362200" cy="38100"/>
          </a:xfrm>
          <a:prstGeom prst="rect">
            <a:avLst/>
          </a:prstGeom>
        </p:spPr>
      </p:pic>
      <p:pic>
        <p:nvPicPr>
          <p:cNvPr id="35" name="Image 13" descr="https://test-kimi-img.moonshot.cn/pub/slides/slides_tmpl/image/25-08-06-16:17:03-d29guvsup1d2ae82ki50.png">    </p:cNvPr>
          <p:cNvPicPr>
            <a:picLocks noChangeAspect="1"/>
          </p:cNvPicPr>
          <p:nvPr/>
        </p:nvPicPr>
        <p:blipFill>
          <a:blip r:embed="rId14"/>
          <a:stretch>
            <a:fillRect/>
          </a:stretch>
        </p:blipFill>
        <p:spPr>
          <a:xfrm>
            <a:off x="8107045" y="3594100"/>
            <a:ext cx="795655" cy="795655"/>
          </a:xfrm>
          <a:prstGeom prst="rect">
            <a:avLst/>
          </a:prstGeom>
        </p:spPr>
      </p:pic>
      <p:pic>
        <p:nvPicPr>
          <p:cNvPr id="36" name="Image 14" descr="https://test-kimi-img.moonshot.cn/pub/slides/slides_tmpl/image/25-08-06-16:17:03-d29guvsup1d2ae82ki4g.png">    </p:cNvPr>
          <p:cNvPicPr>
            <a:picLocks noChangeAspect="1"/>
          </p:cNvPicPr>
          <p:nvPr/>
        </p:nvPicPr>
        <p:blipFill>
          <a:blip r:embed="rId15">
            <a:alphaModFix amt="20000"/>
          </a:blip>
          <a:stretch>
            <a:fillRect/>
          </a:stretch>
        </p:blipFill>
        <p:spPr>
          <a:xfrm>
            <a:off x="9104630" y="4316095"/>
            <a:ext cx="2362200" cy="38100"/>
          </a:xfrm>
          <a:prstGeom prst="rect">
            <a:avLst/>
          </a:prstGeom>
        </p:spPr>
      </p:pic>
      <p:pic>
        <p:nvPicPr>
          <p:cNvPr id="37" name="Image 15" descr="https://test-kimi-img.moonshot.cn/pub/slides/slides_tmpl/image/25-08-06-16:17:03-d29guvsup1d2ae82ki50.png">    </p:cNvPr>
          <p:cNvPicPr>
            <a:picLocks noChangeAspect="1"/>
          </p:cNvPicPr>
          <p:nvPr/>
        </p:nvPicPr>
        <p:blipFill>
          <a:blip r:embed="rId16"/>
          <a:stretch>
            <a:fillRect/>
          </a:stretch>
        </p:blipFill>
        <p:spPr>
          <a:xfrm>
            <a:off x="8107045" y="5290185"/>
            <a:ext cx="795655" cy="795655"/>
          </a:xfrm>
          <a:prstGeom prst="rect">
            <a:avLst/>
          </a:prstGeom>
        </p:spPr>
      </p:pic>
      <p:pic>
        <p:nvPicPr>
          <p:cNvPr id="38" name="Image 16" descr="https://test-kimi-img.moonshot.cn/pub/slides/slides_tmpl/image/25-08-06-16:17:03-d29guvsup1d2ae82ki4g.png">    </p:cNvPr>
          <p:cNvPicPr>
            <a:picLocks noChangeAspect="1"/>
          </p:cNvPicPr>
          <p:nvPr/>
        </p:nvPicPr>
        <p:blipFill>
          <a:blip r:embed="rId17">
            <a:alphaModFix amt="20000"/>
          </a:blip>
          <a:stretch>
            <a:fillRect/>
          </a:stretch>
        </p:blipFill>
        <p:spPr>
          <a:xfrm>
            <a:off x="9104630" y="6023610"/>
            <a:ext cx="2362200" cy="38100"/>
          </a:xfrm>
          <a:prstGeom prst="rect">
            <a:avLst/>
          </a:prstGeom>
        </p:spPr>
      </p:pic>
      <p:sp>
        <p:nvSpPr>
          <p:cNvPr id="39" name="Text 20"/>
          <p:cNvSpPr/>
          <p:nvPr/>
        </p:nvSpPr>
        <p:spPr>
          <a:xfrm>
            <a:off x="9028430" y="2034540"/>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协议与合同签订</a:t>
            </a:r>
            <a:endParaRPr lang="en-US" sz="1600" dirty="0"/>
          </a:p>
        </p:txBody>
      </p:sp>
      <p:sp>
        <p:nvSpPr>
          <p:cNvPr id="40" name="Text 21"/>
          <p:cNvSpPr/>
          <p:nvPr/>
        </p:nvSpPr>
        <p:spPr>
          <a:xfrm>
            <a:off x="9009380" y="359854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就业权益与保障</a:t>
            </a:r>
            <a:endParaRPr lang="en-US" sz="1600" dirty="0"/>
          </a:p>
        </p:txBody>
      </p:sp>
      <p:sp>
        <p:nvSpPr>
          <p:cNvPr id="41" name="Text 22"/>
          <p:cNvSpPr/>
          <p:nvPr/>
        </p:nvSpPr>
        <p:spPr>
          <a:xfrm>
            <a:off x="9044940" y="5323205"/>
            <a:ext cx="258191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b="1" dirty="0">
                <a:solidFill>
                  <a:srgbClr val="2B2F36"/>
                </a:solidFill>
                <a:latin typeface="MiSans" pitchFamily="34" charset="0"/>
                <a:ea typeface="MiSans" pitchFamily="34" charset="-122"/>
                <a:cs typeface="MiSans" pitchFamily="34" charset="-120"/>
              </a:rPr>
              <a:t>维权路径与争议解决</a:t>
            </a:r>
            <a:endParaRPr lang="en-US" sz="1600" dirty="0"/>
          </a:p>
        </p:txBody>
      </p:sp>
      <p:pic>
        <p:nvPicPr>
          <p:cNvPr id="42" name="Image 17" descr="https://test-kimi-img.moonshot.cn/pub/slides/slides_tmpl/image/25-08-06-16:17:02-d29guvkup1d2ae82khq0.png">    </p:cNvPr>
          <p:cNvPicPr>
            <a:picLocks noChangeAspect="1"/>
          </p:cNvPicPr>
          <p:nvPr/>
        </p:nvPicPr>
        <p:blipFill>
          <a:blip r:embed="rId18"/>
          <a:stretch>
            <a:fillRect/>
          </a:stretch>
        </p:blipFill>
        <p:spPr>
          <a:xfrm rot="16200000">
            <a:off x="-398780" y="5615940"/>
            <a:ext cx="1542415" cy="773430"/>
          </a:xfrm>
          <a:prstGeom prst="rect">
            <a:avLst/>
          </a:prstGeom>
        </p:spPr>
      </p:pic>
      <p:pic>
        <p:nvPicPr>
          <p:cNvPr id="43" name="Image 18" descr="https://test-kimi-img.moonshot.cn/pub/slides/slides_tmpl/image/25-08-06-16:17:02-d29guvkup1d2ae82khrg.png">    </p:cNvPr>
          <p:cNvPicPr>
            <a:picLocks noChangeAspect="1"/>
          </p:cNvPicPr>
          <p:nvPr/>
        </p:nvPicPr>
        <p:blipFill>
          <a:blip r:embed="rId19">
            <a:alphaModFix amt="80000"/>
          </a:blip>
          <a:stretch>
            <a:fillRect/>
          </a:stretch>
        </p:blipFill>
        <p:spPr>
          <a:xfrm>
            <a:off x="206375" y="5161280"/>
            <a:ext cx="553085" cy="553085"/>
          </a:xfrm>
          <a:prstGeom prst="rect">
            <a:avLst/>
          </a:prstGeom>
        </p:spPr>
      </p:pic>
      <p:pic>
        <p:nvPicPr>
          <p:cNvPr id="44" name="Image 19" descr="https://test-kimi-img.moonshot.cn/pub/slides/slides_tmpl/image/25-08-06-16:17:02-d29guvkup1d2ae82khr0.png">    </p:cNvPr>
          <p:cNvPicPr>
            <a:picLocks noChangeAspect="1"/>
          </p:cNvPicPr>
          <p:nvPr/>
        </p:nvPicPr>
        <p:blipFill>
          <a:blip r:embed="rId20"/>
          <a:stretch>
            <a:fillRect/>
          </a:stretch>
        </p:blipFill>
        <p:spPr>
          <a:xfrm flipH="1" flipV="1">
            <a:off x="11174730" y="-398780"/>
            <a:ext cx="1540510" cy="1540510"/>
          </a:xfrm>
          <a:prstGeom prst="rect">
            <a:avLst/>
          </a:prstGeom>
        </p:spPr>
      </p:pic>
      <p:pic>
        <p:nvPicPr>
          <p:cNvPr id="45" name="Image 20" descr="https://test-kimi-img.moonshot.cn/pub/slides/slides_tmpl/image/25-08-06-16:17:02-d29guvkup1d2ae82khu0.png">    </p:cNvPr>
          <p:cNvPicPr>
            <a:picLocks noChangeAspect="1"/>
          </p:cNvPicPr>
          <p:nvPr/>
        </p:nvPicPr>
        <p:blipFill>
          <a:blip r:embed="rId21"/>
          <a:stretch>
            <a:fillRect/>
          </a:stretch>
        </p:blipFill>
        <p:spPr>
          <a:xfrm flipH="1" flipV="1" rot="19020000">
            <a:off x="10904220" y="422910"/>
            <a:ext cx="656590" cy="656590"/>
          </a:xfrm>
          <a:prstGeom prst="rect">
            <a:avLst/>
          </a:prstGeom>
        </p:spPr>
      </p:pic>
      <p:pic>
        <p:nvPicPr>
          <p:cNvPr id="46" name="Image 21" descr="https://test-kimi-img.moonshot.cn/pub/slides/slides_tmpl/image/25-08-06-16:17:03-d29guvsup1d2ae82ki0g.png">    </p:cNvPr>
          <p:cNvPicPr>
            <a:picLocks noChangeAspect="1"/>
          </p:cNvPicPr>
          <p:nvPr/>
        </p:nvPicPr>
        <p:blipFill>
          <a:blip r:embed="rId22"/>
          <a:stretch>
            <a:fillRect/>
          </a:stretch>
        </p:blipFill>
        <p:spPr>
          <a:xfrm>
            <a:off x="2919095" y="6525260"/>
            <a:ext cx="5943600" cy="88900"/>
          </a:xfrm>
          <a:prstGeom prst="rect">
            <a:avLst/>
          </a:prstGeom>
        </p:spPr>
      </p:pic>
      <p:sp>
        <p:nvSpPr>
          <p:cNvPr id="47" name="Text 23"/>
          <p:cNvSpPr/>
          <p:nvPr/>
        </p:nvSpPr>
        <p:spPr>
          <a:xfrm>
            <a:off x="4157980" y="85915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01</a:t>
            </a:r>
            <a:endParaRPr lang="en-US" sz="1600" dirty="0"/>
          </a:p>
        </p:txBody>
      </p:sp>
      <p:sp>
        <p:nvSpPr>
          <p:cNvPr id="48" name="Text 24"/>
          <p:cNvSpPr/>
          <p:nvPr/>
        </p:nvSpPr>
        <p:spPr>
          <a:xfrm>
            <a:off x="4148455" y="269113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02</a:t>
            </a:r>
            <a:endParaRPr lang="en-US" sz="1600" dirty="0"/>
          </a:p>
        </p:txBody>
      </p:sp>
      <p:sp>
        <p:nvSpPr>
          <p:cNvPr id="49" name="Text 25"/>
          <p:cNvSpPr/>
          <p:nvPr/>
        </p:nvSpPr>
        <p:spPr>
          <a:xfrm>
            <a:off x="4129405" y="447802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03</a:t>
            </a:r>
            <a:endParaRPr lang="en-US" sz="1600" dirty="0"/>
          </a:p>
        </p:txBody>
      </p:sp>
      <p:sp>
        <p:nvSpPr>
          <p:cNvPr id="50" name="Text 26"/>
          <p:cNvSpPr/>
          <p:nvPr/>
        </p:nvSpPr>
        <p:spPr>
          <a:xfrm>
            <a:off x="8162925" y="195897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04</a:t>
            </a:r>
            <a:endParaRPr lang="en-US" sz="1600" dirty="0"/>
          </a:p>
        </p:txBody>
      </p:sp>
      <p:sp>
        <p:nvSpPr>
          <p:cNvPr id="51" name="Text 27"/>
          <p:cNvSpPr/>
          <p:nvPr/>
        </p:nvSpPr>
        <p:spPr>
          <a:xfrm>
            <a:off x="8172450" y="371856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05</a:t>
            </a:r>
            <a:endParaRPr lang="en-US" sz="1600" dirty="0"/>
          </a:p>
        </p:txBody>
      </p:sp>
      <p:sp>
        <p:nvSpPr>
          <p:cNvPr id="52" name="Text 28"/>
          <p:cNvSpPr/>
          <p:nvPr/>
        </p:nvSpPr>
        <p:spPr>
          <a:xfrm>
            <a:off x="8162925" y="539242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06</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flipV="1" rot="5400000">
            <a:off x="-2299335" y="4156710"/>
            <a:ext cx="5580380" cy="89535"/>
          </a:xfrm>
          <a:prstGeom prst="rect">
            <a:avLst/>
          </a:prstGeom>
        </p:spPr>
      </p:pic>
      <p:pic>
        <p:nvPicPr>
          <p:cNvPr id="3" name="Image 1" descr="https://test-kimi-img.moonshot.cn/pub/slides/slides_tmpl/image/25-08-06-16:17:12-d29gv24up1d2ae82kirg.png">    </p:cNvPr>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r>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r>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FFFFFF"/>
                </a:solidFill>
                <a:latin typeface="MiSans" pitchFamily="34" charset="0"/>
                <a:ea typeface="MiSans" pitchFamily="34" charset="-122"/>
                <a:cs typeface="MiSans" pitchFamily="34" charset="-120"/>
              </a:rPr>
              <a:t>大学生就业三大核心权益</a:t>
            </a:r>
            <a:endParaRPr lang="en-US" sz="1600" dirty="0"/>
          </a:p>
        </p:txBody>
      </p:sp>
      <p:sp>
        <p:nvSpPr>
          <p:cNvPr id="7" name="Shape 1"/>
          <p:cNvSpPr/>
          <p:nvPr/>
        </p:nvSpPr>
        <p:spPr>
          <a:xfrm>
            <a:off x="351790" y="191770"/>
            <a:ext cx="76200" cy="1282065"/>
          </a:xfrm>
          <a:prstGeom prst="rect">
            <a:avLst/>
          </a:prstGeom>
          <a:solidFill>
            <a:srgbClr val="FFFFFF"/>
          </a:solidFill>
          <a:ln/>
        </p:spPr>
      </p:sp>
      <p:sp>
        <p:nvSpPr>
          <p:cNvPr id="8" name="Text 2"/>
          <p:cNvSpPr/>
          <p:nvPr/>
        </p:nvSpPr>
        <p:spPr>
          <a:xfrm>
            <a:off x="351790" y="191770"/>
            <a:ext cx="76200" cy="128206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3"/>
          <p:cNvSpPr/>
          <p:nvPr/>
        </p:nvSpPr>
        <p:spPr>
          <a:xfrm>
            <a:off x="1224280" y="3368675"/>
            <a:ext cx="278130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毕业生在就业过程中享有平等的就业权利，禁止因性别、经验、身体条件等因素受到歧视，确保就业机会公平。</a:t>
            </a:r>
            <a:endParaRPr lang="en-US" sz="1600" dirty="0"/>
          </a:p>
        </p:txBody>
      </p:sp>
      <p:sp>
        <p:nvSpPr>
          <p:cNvPr id="10" name="Text 4"/>
          <p:cNvSpPr/>
          <p:nvPr/>
        </p:nvSpPr>
        <p:spPr>
          <a:xfrm>
            <a:off x="12242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平等就业权</a:t>
            </a:r>
            <a:endParaRPr lang="en-US" sz="1600" dirty="0"/>
          </a:p>
        </p:txBody>
      </p:sp>
      <p:sp>
        <p:nvSpPr>
          <p:cNvPr id="11" name="Text 5"/>
          <p:cNvSpPr/>
          <p:nvPr/>
        </p:nvSpPr>
        <p:spPr>
          <a:xfrm>
            <a:off x="8158480" y="3368675"/>
            <a:ext cx="2781300"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毕业生在国家就业方针和政策指导下，有权自主选择用人单位，任何单位和个人不得强制干涉。</a:t>
            </a:r>
            <a:endParaRPr lang="en-US" sz="1600" dirty="0"/>
          </a:p>
        </p:txBody>
      </p:sp>
      <p:sp>
        <p:nvSpPr>
          <p:cNvPr id="12" name="Text 6"/>
          <p:cNvSpPr/>
          <p:nvPr/>
        </p:nvSpPr>
        <p:spPr>
          <a:xfrm>
            <a:off x="81584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就业自主选择权</a:t>
            </a:r>
            <a:endParaRPr lang="en-US" sz="1600" dirty="0"/>
          </a:p>
        </p:txBody>
      </p:sp>
      <p:pic>
        <p:nvPicPr>
          <p:cNvPr id="13" name="Image 4" descr="https://test-kimi-img.moonshot.cn/pub/slides/slides_tmpl/image/25-08-06-16:17:12-d29gv24up1d2ae82kiqg.png">    </p:cNvPr>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毕业生有权获得公开、及时、全面的就业信息，包括招聘岗位、薪酬待遇、工作条件等，以便做出合理的职业选择。</a:t>
            </a:r>
            <a:endParaRPr lang="en-US" sz="1600" dirty="0"/>
          </a:p>
        </p:txBody>
      </p:sp>
      <p:sp>
        <p:nvSpPr>
          <p:cNvPr id="15" name="Text 8"/>
          <p:cNvSpPr/>
          <p:nvPr/>
        </p:nvSpPr>
        <p:spPr>
          <a:xfrm>
            <a:off x="4716780" y="22948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000000"/>
                </a:solidFill>
                <a:latin typeface="MiSans" pitchFamily="34" charset="0"/>
                <a:ea typeface="MiSans" pitchFamily="34" charset="-122"/>
                <a:cs typeface="MiSans" pitchFamily="34" charset="-120"/>
              </a:rPr>
              <a:t>就业信息知情权</a:t>
            </a:r>
            <a:endParaRPr lang="en-US" sz="1600" dirty="0"/>
          </a:p>
        </p:txBody>
      </p:sp>
      <p:pic>
        <p:nvPicPr>
          <p:cNvPr id="16" name="Image 5" descr="https://test-kimi-img.moonshot.cn/pub/slides/slides_tmpl/image/25-08-06-16:17:03-d29guvsup1d2ae82ki7g.png">    </p:cNvPr>
          <p:cNvPicPr>
            <a:picLocks noChangeAspect="1"/>
          </p:cNvPicPr>
          <p:nvPr/>
        </p:nvPicPr>
        <p:blipFill>
          <a:blip r:embed="rId6"/>
          <a:stretch>
            <a:fillRect/>
          </a:stretch>
        </p:blipFill>
        <p:spPr>
          <a:xfrm flipV="1" rot="5400000">
            <a:off x="8935085" y="4085590"/>
            <a:ext cx="5580380" cy="8953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6412230" y="5939155"/>
            <a:ext cx="179705" cy="17970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hv0.png">    </p:cNvPr>
          <p:cNvPicPr>
            <a:picLocks noChangeAspect="1"/>
          </p:cNvPicPr>
          <p:nvPr/>
        </p:nvPicPr>
        <p:blipFill>
          <a:blip r:embed="rId1">
            <a:alphaModFix amt="40000"/>
          </a:blip>
          <a:stretch>
            <a:fillRect/>
          </a:stretch>
        </p:blipFill>
        <p:spPr>
          <a:xfrm flipH="1" flipV="1" rot="5400000">
            <a:off x="4605020" y="-728980"/>
            <a:ext cx="2981325" cy="12192000"/>
          </a:xfrm>
          <a:prstGeom prst="rect">
            <a:avLst/>
          </a:prstGeom>
        </p:spPr>
      </p:pic>
      <p:pic>
        <p:nvPicPr>
          <p:cNvPr id="3" name="Image 1" descr="https://test-kimi-img.moonshot.cn/pub/slides/slides_tmpl/image/25-08-06-16:17:12-d29gv24up1d2ae82kitg.png">    </p:cNvPr>
          <p:cNvPicPr>
            <a:picLocks noChangeAspect="1"/>
          </p:cNvPicPr>
          <p:nvPr/>
        </p:nvPicPr>
        <p:blipFill>
          <a:blip r:embed="rId2"/>
          <a:stretch>
            <a:fillRect/>
          </a:stretch>
        </p:blipFill>
        <p:spPr>
          <a:xfrm>
            <a:off x="847725" y="4827905"/>
            <a:ext cx="10556875" cy="1059815"/>
          </a:xfrm>
          <a:prstGeom prst="rect">
            <a:avLst/>
          </a:prstGeom>
        </p:spPr>
      </p:pic>
      <p:pic>
        <p:nvPicPr>
          <p:cNvPr id="4" name="Image 2" descr="https://test-kimi-img.moonshot.cn/pub/slides/slides_tmpl/image/25-08-06-16:17:06-d29gv0kup1d2ae82kic0.jpg">    </p:cNvPr>
          <p:cNvPicPr>
            <a:picLocks noChangeAspect="1"/>
          </p:cNvPicPr>
          <p:nvPr/>
        </p:nvPicPr>
        <p:blipFill>
          <a:blip r:embed="rId3"/>
          <a:stretch>
            <a:fillRect/>
          </a:stretch>
        </p:blipFill>
        <p:spPr>
          <a:xfrm flipH="1">
            <a:off x="720725" y="4827905"/>
            <a:ext cx="91440" cy="1059815"/>
          </a:xfrm>
          <a:prstGeom prst="rect">
            <a:avLst/>
          </a:prstGeom>
        </p:spPr>
      </p:pic>
      <p:pic>
        <p:nvPicPr>
          <p:cNvPr id="5" name="Image 3" descr="https://test-kimi-img.moonshot.cn/pub/slides/slides_tmpl/image/25-08-06-16:17:12-d29gv24up1d2ae82kitg.png">    </p:cNvPr>
          <p:cNvPicPr>
            <a:picLocks noChangeAspect="1"/>
          </p:cNvPicPr>
          <p:nvPr/>
        </p:nvPicPr>
        <p:blipFill>
          <a:blip r:embed="rId4"/>
          <a:stretch>
            <a:fillRect/>
          </a:stretch>
        </p:blipFill>
        <p:spPr>
          <a:xfrm>
            <a:off x="847725" y="3660140"/>
            <a:ext cx="10556875" cy="1059815"/>
          </a:xfrm>
          <a:prstGeom prst="rect">
            <a:avLst/>
          </a:prstGeom>
        </p:spPr>
      </p:pic>
      <p:pic>
        <p:nvPicPr>
          <p:cNvPr id="6" name="Image 4" descr="https://test-kimi-img.moonshot.cn/pub/slides/slides_tmpl/image/25-08-06-16:17:06-d29gv0kup1d2ae82kic0.jpg">    </p:cNvPr>
          <p:cNvPicPr>
            <a:picLocks noChangeAspect="1"/>
          </p:cNvPicPr>
          <p:nvPr/>
        </p:nvPicPr>
        <p:blipFill>
          <a:blip r:embed="rId5"/>
          <a:stretch>
            <a:fillRect/>
          </a:stretch>
        </p:blipFill>
        <p:spPr>
          <a:xfrm flipH="1">
            <a:off x="720725" y="3660140"/>
            <a:ext cx="91440" cy="1059815"/>
          </a:xfrm>
          <a:prstGeom prst="rect">
            <a:avLst/>
          </a:prstGeom>
        </p:spPr>
      </p:pic>
      <p:pic>
        <p:nvPicPr>
          <p:cNvPr id="7" name="Image 5" descr="https://test-kimi-img.moonshot.cn/pub/slides/slides_tmpl/image/25-08-06-16:17:12-d29gv24up1d2ae82kitg.png">    </p:cNvPr>
          <p:cNvPicPr>
            <a:picLocks noChangeAspect="1"/>
          </p:cNvPicPr>
          <p:nvPr/>
        </p:nvPicPr>
        <p:blipFill>
          <a:blip r:embed="rId6"/>
          <a:stretch>
            <a:fillRect/>
          </a:stretch>
        </p:blipFill>
        <p:spPr>
          <a:xfrm>
            <a:off x="847725" y="2492375"/>
            <a:ext cx="10556875" cy="1059815"/>
          </a:xfrm>
          <a:prstGeom prst="rect">
            <a:avLst/>
          </a:prstGeom>
        </p:spPr>
      </p:pic>
      <p:pic>
        <p:nvPicPr>
          <p:cNvPr id="8" name="Image 6" descr="https://test-kimi-img.moonshot.cn/pub/slides/slides_tmpl/image/25-08-06-16:17:06-d29gv0kup1d2ae82kic0.jpg">    </p:cNvPr>
          <p:cNvPicPr>
            <a:picLocks noChangeAspect="1"/>
          </p:cNvPicPr>
          <p:nvPr/>
        </p:nvPicPr>
        <p:blipFill>
          <a:blip r:embed="rId7"/>
          <a:stretch>
            <a:fillRect/>
          </a:stretch>
        </p:blipFill>
        <p:spPr>
          <a:xfrm flipH="1">
            <a:off x="720725" y="2492375"/>
            <a:ext cx="91440" cy="1059815"/>
          </a:xfrm>
          <a:prstGeom prst="rect">
            <a:avLst/>
          </a:prstGeom>
        </p:spPr>
      </p:pic>
      <p:pic>
        <p:nvPicPr>
          <p:cNvPr id="9" name="Image 7" descr="https://test-kimi-img.moonshot.cn/pub/slides/slides_tmpl/image/25-08-06-16:17:12-d29gv24up1d2ae82kitg.png">    </p:cNvPr>
          <p:cNvPicPr>
            <a:picLocks noChangeAspect="1"/>
          </p:cNvPicPr>
          <p:nvPr/>
        </p:nvPicPr>
        <p:blipFill>
          <a:blip r:embed="rId8"/>
          <a:stretch>
            <a:fillRect/>
          </a:stretch>
        </p:blipFill>
        <p:spPr>
          <a:xfrm>
            <a:off x="842645" y="1287780"/>
            <a:ext cx="10556875" cy="1059815"/>
          </a:xfrm>
          <a:prstGeom prst="rect">
            <a:avLst/>
          </a:prstGeom>
        </p:spPr>
      </p:pic>
      <p:sp>
        <p:nvSpPr>
          <p:cNvPr id="10" name="Text 0"/>
          <p:cNvSpPr/>
          <p:nvPr/>
        </p:nvSpPr>
        <p:spPr>
          <a:xfrm>
            <a:off x="895277" y="1670724"/>
            <a:ext cx="10428138"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用人单位有义务为劳动者缴纳社会保险，包括养老、医疗、失业、工伤和生育保险，同时提供节日福利、交通补贴等福利待遇。</a:t>
            </a:r>
            <a:endParaRPr lang="en-US" sz="1600" dirty="0"/>
          </a:p>
        </p:txBody>
      </p:sp>
      <p:sp>
        <p:nvSpPr>
          <p:cNvPr id="11" name="Text 1"/>
          <p:cNvSpPr/>
          <p:nvPr/>
        </p:nvSpPr>
        <p:spPr>
          <a:xfrm>
            <a:off x="895277" y="1372259"/>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社会保险与福利享有权</a:t>
            </a:r>
            <a:endParaRPr lang="en-US" sz="1600" dirty="0"/>
          </a:p>
        </p:txBody>
      </p:sp>
      <p:sp>
        <p:nvSpPr>
          <p:cNvPr id="12" name="Text 2"/>
          <p:cNvSpPr/>
          <p:nvPr/>
        </p:nvSpPr>
        <p:spPr>
          <a:xfrm>
            <a:off x="895277" y="2848118"/>
            <a:ext cx="10428138"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用人单位应提供岗位技能培训、新技术应用培训等，帮助劳动者提升职业技能，适应工作岗位需求。</a:t>
            </a:r>
            <a:endParaRPr lang="en-US" sz="1600" dirty="0"/>
          </a:p>
        </p:txBody>
      </p:sp>
      <p:sp>
        <p:nvSpPr>
          <p:cNvPr id="13" name="Text 3"/>
          <p:cNvSpPr/>
          <p:nvPr/>
        </p:nvSpPr>
        <p:spPr>
          <a:xfrm>
            <a:off x="895277" y="254970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职业技能培训获得权</a:t>
            </a:r>
            <a:endParaRPr lang="en-US" sz="1600" dirty="0"/>
          </a:p>
        </p:txBody>
      </p:sp>
      <p:sp>
        <p:nvSpPr>
          <p:cNvPr id="14" name="Text 4"/>
          <p:cNvSpPr/>
          <p:nvPr/>
        </p:nvSpPr>
        <p:spPr>
          <a:xfrm>
            <a:off x="895277" y="4025408"/>
            <a:ext cx="10428138"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劳动者在一定条件下有权解除劳动合同，如用人单位未提供劳动保护或未足额支付劳动报酬等，且在合同终止时可获得经济补偿。</a:t>
            </a:r>
            <a:endParaRPr lang="en-US" sz="1600" dirty="0"/>
          </a:p>
        </p:txBody>
      </p:sp>
      <p:sp>
        <p:nvSpPr>
          <p:cNvPr id="15" name="Text 5"/>
          <p:cNvSpPr/>
          <p:nvPr/>
        </p:nvSpPr>
        <p:spPr>
          <a:xfrm>
            <a:off x="895277" y="372699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劳动合同解除与终止相关权益</a:t>
            </a:r>
            <a:endParaRPr lang="en-US" sz="1600" dirty="0"/>
          </a:p>
        </p:txBody>
      </p:sp>
      <p:sp>
        <p:nvSpPr>
          <p:cNvPr id="16" name="Text 6"/>
          <p:cNvSpPr/>
          <p:nvPr/>
        </p:nvSpPr>
        <p:spPr>
          <a:xfrm>
            <a:off x="895277" y="5202698"/>
            <a:ext cx="10428138"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劳动者与用人单位发生劳动争议时，可通过协商、调解、仲裁和诉讼等途径解决，维护自身合法权益。</a:t>
            </a:r>
            <a:endParaRPr lang="en-US" sz="1600" dirty="0"/>
          </a:p>
        </p:txBody>
      </p:sp>
      <p:sp>
        <p:nvSpPr>
          <p:cNvPr id="17" name="Text 7"/>
          <p:cNvSpPr/>
          <p:nvPr/>
        </p:nvSpPr>
        <p:spPr>
          <a:xfrm>
            <a:off x="895277" y="490428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提请劳动争议处理权</a:t>
            </a:r>
            <a:endParaRPr lang="en-US" sz="1600" dirty="0"/>
          </a:p>
        </p:txBody>
      </p:sp>
      <p:sp>
        <p:nvSpPr>
          <p:cNvPr id="18"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劳动合同四大权益模块</a:t>
            </a:r>
            <a:endParaRPr lang="en-US" sz="1600" dirty="0"/>
          </a:p>
        </p:txBody>
      </p:sp>
      <p:pic>
        <p:nvPicPr>
          <p:cNvPr id="19" name="Image 8" descr="https://test-kimi-img.moonshot.cn/pub/slides/slides_tmpl/image/25-08-06-16:17:06-d29gv0kup1d2ae82kic0.jpg">    </p:cNvPr>
          <p:cNvPicPr>
            <a:picLocks noChangeAspect="1"/>
          </p:cNvPicPr>
          <p:nvPr/>
        </p:nvPicPr>
        <p:blipFill>
          <a:blip r:embed="rId9"/>
          <a:stretch>
            <a:fillRect/>
          </a:stretch>
        </p:blipFill>
        <p:spPr>
          <a:xfrm flipH="1">
            <a:off x="715645" y="1287780"/>
            <a:ext cx="91440" cy="1059815"/>
          </a:xfrm>
          <a:prstGeom prst="rect">
            <a:avLst/>
          </a:prstGeom>
        </p:spPr>
      </p:pic>
      <p:pic>
        <p:nvPicPr>
          <p:cNvPr id="20"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21"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r>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r>
          <p:cNvPicPr>
            <a:picLocks noChangeAspect="1"/>
          </p:cNvPicPr>
          <p:nvPr/>
        </p:nvPicPr>
        <p:blipFill>
          <a:blip r:embed="rId3"/>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r>
          <p:cNvPicPr>
            <a:picLocks noChangeAspect="1"/>
          </p:cNvPicPr>
          <p:nvPr/>
        </p:nvPicPr>
        <p:blipFill>
          <a:blip r:embed="rId4"/>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r>
          <p:cNvPicPr>
            <a:picLocks noChangeAspect="1"/>
          </p:cNvPicPr>
          <p:nvPr/>
        </p:nvPicPr>
        <p:blipFill>
          <a:blip r:embed="rId5"/>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1"/>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2"/>
          <p:cNvSpPr/>
          <p:nvPr/>
        </p:nvSpPr>
        <p:spPr>
          <a:xfrm>
            <a:off x="905510" y="1734185"/>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劳动者依法享有获得报酬的权利，工资不得低于当地最低工资标准，加班须按规定支付加班工资。</a:t>
            </a:r>
            <a:endParaRPr lang="en-US" sz="1600" dirty="0"/>
          </a:p>
        </p:txBody>
      </p:sp>
      <p:sp>
        <p:nvSpPr>
          <p:cNvPr id="10" name="Text 3"/>
          <p:cNvSpPr/>
          <p:nvPr/>
        </p:nvSpPr>
        <p:spPr>
          <a:xfrm>
            <a:off x="853440" y="1357630"/>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劳动报酬权</a:t>
            </a:r>
            <a:endParaRPr lang="en-US" sz="1600" dirty="0"/>
          </a:p>
        </p:txBody>
      </p:sp>
      <p:sp>
        <p:nvSpPr>
          <p:cNvPr id="11" name="Text 4"/>
          <p:cNvSpPr/>
          <p:nvPr/>
        </p:nvSpPr>
        <p:spPr>
          <a:xfrm>
            <a:off x="905510" y="338582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劳动者享有带薪年假、法定节假日、婚丧产假等休息休假权利，用人单位应依法保障。</a:t>
            </a:r>
            <a:endParaRPr lang="en-US" sz="1600" dirty="0"/>
          </a:p>
        </p:txBody>
      </p:sp>
      <p:sp>
        <p:nvSpPr>
          <p:cNvPr id="12" name="Text 5"/>
          <p:cNvSpPr/>
          <p:nvPr/>
        </p:nvSpPr>
        <p:spPr>
          <a:xfrm>
            <a:off x="853440" y="300926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休息休假权</a:t>
            </a:r>
            <a:endParaRPr lang="en-US" sz="1600" dirty="0"/>
          </a:p>
        </p:txBody>
      </p:sp>
      <p:sp>
        <p:nvSpPr>
          <p:cNvPr id="13" name="Text 6"/>
          <p:cNvSpPr/>
          <p:nvPr/>
        </p:nvSpPr>
        <p:spPr>
          <a:xfrm>
            <a:off x="905510" y="502920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用人单位必须为劳动者提供安全的工作环境和合格的防护用品，保障劳动者的身体健康和生命安全。</a:t>
            </a:r>
            <a:endParaRPr lang="en-US" sz="1600" dirty="0"/>
          </a:p>
        </p:txBody>
      </p:sp>
      <p:sp>
        <p:nvSpPr>
          <p:cNvPr id="14" name="Text 7"/>
          <p:cNvSpPr/>
          <p:nvPr/>
        </p:nvSpPr>
        <p:spPr>
          <a:xfrm>
            <a:off x="853440" y="465264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劳动保护权</a:t>
            </a: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社会保障与劳动保护权</a:t>
            </a:r>
            <a:endParaRPr lang="en-US" sz="1600" dirty="0"/>
          </a:p>
        </p:txBody>
      </p:sp>
      <p:pic>
        <p:nvPicPr>
          <p:cNvPr id="16" name="Image 5" descr="https://test-kimi-img.moonshot.cn/pub/slides/slides_tmpl/image/25-08-06-16:17:06-d29gv0kup1d2ae82kic0.jpg">    </p:cNvPr>
          <p:cNvPicPr>
            <a:picLocks noChangeAspect="1"/>
          </p:cNvPicPr>
          <p:nvPr/>
        </p:nvPicPr>
        <p:blipFill>
          <a:blip r:embed="rId6"/>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r>
          <p:cNvPicPr>
            <a:picLocks noChangeAspect="1"/>
          </p:cNvPicPr>
          <p:nvPr/>
        </p:nvPicPr>
        <p:blipFill>
          <a:blip r:embed="rId9"/>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r>
          <p:cNvPicPr>
            <a:picLocks noChangeAspect="1"/>
          </p:cNvPicPr>
          <p:nvPr/>
        </p:nvPicPr>
        <p:blipFill>
          <a:blip r:embed="rId10"/>
          <a:stretch>
            <a:fillRect/>
          </a:stretch>
        </p:blipFill>
        <p:spPr>
          <a:xfrm>
            <a:off x="10177780" y="5336540"/>
            <a:ext cx="2014220" cy="15214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r>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根据劳动合同期限，试用期有明确的法定上限，如合同期限三个月以上不满一年，试用期不得超过一个月。</a:t>
            </a:r>
            <a:endParaRPr lang="en-US" sz="1600" dirty="0"/>
          </a:p>
        </p:txBody>
      </p:sp>
      <p:pic>
        <p:nvPicPr>
          <p:cNvPr id="5" name="Image 2" descr="https://test-kimi-img.moonshot.cn/pub/slides/slides_tmpl/image/25-08-06-16:17:03-d29guvsup1d2ae82ki60.png">    </p:cNvPr>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r>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试用期法定期限</a:t>
            </a:r>
            <a:endParaRPr lang="en-US" sz="1600" dirty="0"/>
          </a:p>
        </p:txBody>
      </p:sp>
      <p:sp>
        <p:nvSpPr>
          <p:cNvPr id="8" name="Text 2"/>
          <p:cNvSpPr/>
          <p:nvPr/>
        </p:nvSpPr>
        <p:spPr>
          <a:xfrm>
            <a:off x="7773670" y="2154555"/>
            <a:ext cx="3424555"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FFFFFF"/>
                </a:solidFill>
                <a:latin typeface="MiSans" pitchFamily="34" charset="0"/>
                <a:ea typeface="MiSans" pitchFamily="34" charset="-122"/>
                <a:cs typeface="MiSans" pitchFamily="34" charset="-120"/>
              </a:rPr>
              <a:t>试用期工资不得低于同岗位最低档工资或合同约定工资的80%，且不得低于当地最低工资标准。</a:t>
            </a:r>
            <a:endParaRPr lang="en-US" sz="1600" dirty="0"/>
          </a:p>
        </p:txBody>
      </p:sp>
      <p:sp>
        <p:nvSpPr>
          <p:cNvPr id="9" name="Text 3"/>
          <p:cNvSpPr/>
          <p:nvPr/>
        </p:nvSpPr>
        <p:spPr>
          <a:xfrm>
            <a:off x="7773670" y="1155700"/>
            <a:ext cx="342455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试用期工资底线</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11" name="Text 5"/>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7"/>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9"/>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7" name="Text 11"/>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试用期法定期限与工资底线</a:t>
            </a:r>
            <a:endParaRPr lang="en-US" sz="1600" dirty="0"/>
          </a:p>
        </p:txBody>
      </p:sp>
      <p:pic>
        <p:nvPicPr>
          <p:cNvPr id="20" name="Image 4" descr="https://test-kimi-img.moonshot.cn/pub/slides/slides_tmpl/image/25-08-06-16:17:03-d29guvsup1d2ae82ki0g.png">    </p:cNvPr>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r>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r>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r>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r>
          <p:cNvPicPr>
            <a:picLocks noChangeAspect="1"/>
          </p:cNvPicPr>
          <p:nvPr/>
        </p:nvPicPr>
        <p:blipFill>
          <a:blip r:embed="rId9"/>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r>
          <p:cNvPicPr>
            <a:picLocks noChangeAspect="1"/>
          </p:cNvPicPr>
          <p:nvPr/>
        </p:nvPicPr>
        <p:blipFill>
          <a:blip r:embed="rId10"/>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r>
          <p:cNvPicPr>
            <a:picLocks noChangeAspect="1"/>
          </p:cNvPicPr>
          <p:nvPr/>
        </p:nvPicPr>
        <p:blipFill>
          <a:blip r:embed="rId11"/>
          <a:stretch>
            <a:fillRect/>
          </a:stretch>
        </p:blipFill>
        <p:spPr>
          <a:xfrm>
            <a:off x="680720" y="883285"/>
            <a:ext cx="5943600" cy="889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维权路径与争议解决</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06</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1316990"/>
            <a:ext cx="12192000" cy="231394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1316355"/>
            <a:ext cx="317500" cy="2313940"/>
          </a:xfrm>
          <a:prstGeom prst="rect">
            <a:avLst/>
          </a:prstGeom>
        </p:spPr>
      </p:pic>
      <p:sp>
        <p:nvSpPr>
          <p:cNvPr id="4" name="Text 0"/>
          <p:cNvSpPr/>
          <p:nvPr/>
        </p:nvSpPr>
        <p:spPr>
          <a:xfrm>
            <a:off x="899160" y="2262505"/>
            <a:ext cx="10320655" cy="355600"/>
          </a:xfrm>
          <a:prstGeom prst="rect">
            <a:avLst/>
          </a:prstGeom>
          <a:noFill/>
          <a:ln/>
        </p:spPr>
        <p:txBody>
          <a:bodyPr wrap="square" lIns="91440" tIns="45720" rIns="91440" bIns="45720" rtlCol="0" anchor="t">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劳动者与用人单位就争议问题直接协商，寻找解决方案，这是解决劳动争议的首选方式。</a:t>
            </a:r>
            <a:endParaRPr lang="en-US" sz="1600" dirty="0"/>
          </a:p>
        </p:txBody>
      </p:sp>
      <p:sp>
        <p:nvSpPr>
          <p:cNvPr id="5" name="Text 1"/>
          <p:cNvSpPr/>
          <p:nvPr/>
        </p:nvSpPr>
        <p:spPr>
          <a:xfrm>
            <a:off x="899160" y="1675130"/>
            <a:ext cx="10301605" cy="368300"/>
          </a:xfrm>
          <a:prstGeom prst="rect">
            <a:avLst/>
          </a:prstGeom>
          <a:noFill/>
          <a:ln/>
        </p:spPr>
        <p:txBody>
          <a:bodyPr wrap="square" lIns="91440" tIns="45720" rIns="91440" bIns="45720" rtlCol="0" anchor="t">
            <a:spAutoFit/>
          </a:bodyP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协商程序</a:t>
            </a:r>
            <a:endParaRPr lang="en-US" sz="1600" dirty="0"/>
          </a:p>
        </p:txBody>
      </p:sp>
      <p:sp>
        <p:nvSpPr>
          <p:cNvPr id="6" name="Text 2"/>
          <p:cNvSpPr/>
          <p:nvPr/>
        </p:nvSpPr>
        <p:spPr>
          <a:xfrm>
            <a:off x="734060" y="4355465"/>
            <a:ext cx="3264535" cy="8001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劳动纠纷当事人可向劳动争议调解委员会申请调解，由专业人员协助解决纠纷。</a:t>
            </a:r>
            <a:endParaRPr lang="en-US" sz="1600" dirty="0"/>
          </a:p>
        </p:txBody>
      </p:sp>
      <p:sp>
        <p:nvSpPr>
          <p:cNvPr id="7" name="Text 3"/>
          <p:cNvSpPr/>
          <p:nvPr/>
        </p:nvSpPr>
        <p:spPr>
          <a:xfrm>
            <a:off x="734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调解程序</a:t>
            </a:r>
            <a:endParaRPr lang="en-US" sz="1600" dirty="0"/>
          </a:p>
        </p:txBody>
      </p:sp>
      <p:sp>
        <p:nvSpPr>
          <p:cNvPr id="8" name="Text 4"/>
          <p:cNvSpPr/>
          <p:nvPr/>
        </p:nvSpPr>
        <p:spPr>
          <a:xfrm>
            <a:off x="4417060" y="4355465"/>
            <a:ext cx="3264535" cy="8001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劳动纠纷当事人可将纠纷提交劳动争议仲裁委员会处理，仲裁是诉讼的前置程序。</a:t>
            </a:r>
            <a:endParaRPr lang="en-US" sz="1600" dirty="0"/>
          </a:p>
        </p:txBody>
      </p:sp>
      <p:sp>
        <p:nvSpPr>
          <p:cNvPr id="9" name="Text 5"/>
          <p:cNvSpPr/>
          <p:nvPr/>
        </p:nvSpPr>
        <p:spPr>
          <a:xfrm>
            <a:off x="4417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仲裁程序</a:t>
            </a:r>
            <a:endParaRPr lang="en-US" sz="1600" dirty="0"/>
          </a:p>
        </p:txBody>
      </p:sp>
      <p:sp>
        <p:nvSpPr>
          <p:cNvPr id="10" name="Text 6"/>
          <p:cNvSpPr/>
          <p:nvPr/>
        </p:nvSpPr>
        <p:spPr>
          <a:xfrm>
            <a:off x="8100060" y="4355465"/>
            <a:ext cx="3264535" cy="8001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对仲裁裁决不服的，可在规定时间内向人民法院提起诉讼，通过法律途径维护权益。</a:t>
            </a:r>
            <a:endParaRPr lang="en-US" sz="1600" dirty="0"/>
          </a:p>
        </p:txBody>
      </p:sp>
      <p:sp>
        <p:nvSpPr>
          <p:cNvPr id="11" name="Text 7"/>
          <p:cNvSpPr/>
          <p:nvPr/>
        </p:nvSpPr>
        <p:spPr>
          <a:xfrm>
            <a:off x="8100060" y="3775710"/>
            <a:ext cx="32651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诉讼程序</a:t>
            </a: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劳动争议四级解决路径</a:t>
            </a:r>
            <a:endParaRPr lang="en-US" sz="1600" dirty="0"/>
          </a:p>
        </p:txBody>
      </p:sp>
      <p:pic>
        <p:nvPicPr>
          <p:cNvPr id="13" name="Image 2" descr="https://test-kimi-img.moonshot.cn/pub/slides/slides_tmpl/image/25-08-06-16:17:12-d29gv24up1d2ae82kivg.png">    </p:cNvPr>
          <p:cNvPicPr>
            <a:picLocks noChangeAspect="1"/>
          </p:cNvPicPr>
          <p:nvPr/>
        </p:nvPicPr>
        <p:blipFill>
          <a:blip r:embed="rId3">
            <a:alphaModFix amt="40000"/>
          </a:blip>
          <a:stretch>
            <a:fillRect/>
          </a:stretch>
        </p:blipFill>
        <p:spPr>
          <a:xfrm>
            <a:off x="4170045" y="3880485"/>
            <a:ext cx="76200" cy="2557780"/>
          </a:xfrm>
          <a:prstGeom prst="rect">
            <a:avLst/>
          </a:prstGeom>
        </p:spPr>
      </p:pic>
      <p:pic>
        <p:nvPicPr>
          <p:cNvPr id="14" name="Image 3" descr="https://test-kimi-img.moonshot.cn/pub/slides/slides_tmpl/image/25-08-06-16:17:12-d29gv24up1d2ae82kivg.png">    </p:cNvPr>
          <p:cNvPicPr>
            <a:picLocks noChangeAspect="1"/>
          </p:cNvPicPr>
          <p:nvPr/>
        </p:nvPicPr>
        <p:blipFill>
          <a:blip r:embed="rId4">
            <a:alphaModFix amt="40000"/>
          </a:blip>
          <a:stretch>
            <a:fillRect/>
          </a:stretch>
        </p:blipFill>
        <p:spPr>
          <a:xfrm>
            <a:off x="7852410" y="3880485"/>
            <a:ext cx="76200" cy="2557780"/>
          </a:xfrm>
          <a:prstGeom prst="rect">
            <a:avLst/>
          </a:prstGeom>
        </p:spPr>
      </p:pic>
      <p:pic>
        <p:nvPicPr>
          <p:cNvPr id="15" name="Image 4" descr="https://test-kimi-img.moonshot.cn/pub/slides/slides_tmpl/image/25-08-06-16:17:02-d29guvkup1d2ae82khq0.png">    </p:cNvPr>
          <p:cNvPicPr>
            <a:picLocks noChangeAspect="1"/>
          </p:cNvPicPr>
          <p:nvPr/>
        </p:nvPicPr>
        <p:blipFill>
          <a:blip r:embed="rId5"/>
          <a:stretch>
            <a:fillRect/>
          </a:stretch>
        </p:blipFill>
        <p:spPr>
          <a:xfrm flipH="1" rot="5400000">
            <a:off x="11033760" y="2059305"/>
            <a:ext cx="1542415" cy="773430"/>
          </a:xfrm>
          <a:prstGeom prst="rect">
            <a:avLst/>
          </a:prstGeom>
        </p:spPr>
      </p:pic>
      <p:pic>
        <p:nvPicPr>
          <p:cNvPr id="16"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7" name="Image 6" descr="https://test-kimi-img.moonshot.cn/pub/slides/slides_tmpl/image/25-08-06-16:17:02-d29guvkup1d2ae82khrg.png">    </p:cNvPr>
          <p:cNvPicPr>
            <a:picLocks noChangeAspect="1"/>
          </p:cNvPicPr>
          <p:nvPr/>
        </p:nvPicPr>
        <p:blipFill>
          <a:blip r:embed="rId7">
            <a:alphaModFix amt="80000"/>
          </a:blip>
          <a:stretch>
            <a:fillRect/>
          </a:stretch>
        </p:blipFill>
        <p:spPr>
          <a:xfrm>
            <a:off x="9732645" y="-266065"/>
            <a:ext cx="734695" cy="734695"/>
          </a:xfrm>
          <a:prstGeom prst="rect">
            <a:avLst/>
          </a:prstGeom>
        </p:spPr>
      </p:pic>
      <p:pic>
        <p:nvPicPr>
          <p:cNvPr id="18" name="Image 7" descr="https://test-kimi-img.moonshot.cn/pub/slides/slides_tmpl/image/25-08-06-16:17:03-d29guvsup1d2ae82ki0g.png">    </p:cNvPr>
          <p:cNvPicPr>
            <a:picLocks noChangeAspect="1"/>
          </p:cNvPicPr>
          <p:nvPr/>
        </p:nvPicPr>
        <p:blipFill>
          <a:blip r:embed="rId8"/>
          <a:stretch>
            <a:fillRect/>
          </a:stretch>
        </p:blipFill>
        <p:spPr>
          <a:xfrm>
            <a:off x="680720" y="795020"/>
            <a:ext cx="5943600" cy="889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r>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r>
          <p:cNvPicPr>
            <a:picLocks noChangeAspect="1"/>
          </p:cNvPicPr>
          <p:nvPr/>
        </p:nvPicPr>
        <p:blipFill>
          <a:blip r:embed="rId2"/>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r>
          <p:cNvPicPr>
            <a:picLocks noChangeAspect="1"/>
          </p:cNvPicPr>
          <p:nvPr/>
        </p:nvPicPr>
        <p:blipFill>
          <a:blip r:embed="rId3"/>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r>
          <p:cNvPicPr>
            <a:picLocks noChangeAspect="1"/>
          </p:cNvPicPr>
          <p:nvPr/>
        </p:nvPicPr>
        <p:blipFill>
          <a:blip r:embed="rId4"/>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a:ln/>
        </p:spPr>
        <p:txBody>
          <a:bodyPr wrap="square" lIns="91440" tIns="45720" rIns="91440" bIns="45720" rtlCol="0" anchor="ct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r>
          <p:cNvPicPr>
            <a:picLocks noChangeAspect="1"/>
          </p:cNvPicPr>
          <p:nvPr/>
        </p:nvPicPr>
        <p:blipFill>
          <a:blip r:embed="rId5"/>
          <a:stretch>
            <a:fillRect/>
          </a:stretch>
        </p:blipFill>
        <p:spPr>
          <a:xfrm>
            <a:off x="9903460" y="3075305"/>
            <a:ext cx="1583690" cy="1426845"/>
          </a:xfrm>
          <a:prstGeom prst="rect">
            <a:avLst/>
          </a:prstGeom>
        </p:spPr>
      </p:pic>
      <p:sp>
        <p:nvSpPr>
          <p:cNvPr id="8" name="Text 1"/>
          <p:cNvSpPr/>
          <p:nvPr/>
        </p:nvSpPr>
        <p:spPr>
          <a:xfrm>
            <a:off x="2461895" y="1654175"/>
            <a:ext cx="6985635" cy="2667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讨论试用期内劳动者应享有的权益，如工资、工作时间、劳动保护等。</a:t>
            </a:r>
            <a:endParaRPr lang="en-US" sz="1600" dirty="0"/>
          </a:p>
        </p:txBody>
      </p:sp>
      <p:sp>
        <p:nvSpPr>
          <p:cNvPr id="9" name="Text 2"/>
          <p:cNvSpPr/>
          <p:nvPr/>
        </p:nvSpPr>
        <p:spPr>
          <a:xfrm>
            <a:off x="2461895" y="115189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试用期权益</a:t>
            </a:r>
            <a:endParaRPr lang="en-US" sz="1600" dirty="0"/>
          </a:p>
        </p:txBody>
      </p:sp>
      <p:sp>
        <p:nvSpPr>
          <p:cNvPr id="10" name="Text 3"/>
          <p:cNvSpPr/>
          <p:nvPr/>
        </p:nvSpPr>
        <p:spPr>
          <a:xfrm>
            <a:off x="10155555" y="3302635"/>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02</a:t>
            </a:r>
            <a:endParaRPr lang="en-US" sz="1600" dirty="0"/>
          </a:p>
        </p:txBody>
      </p:sp>
      <p:sp>
        <p:nvSpPr>
          <p:cNvPr id="11" name="Text 4"/>
          <p:cNvSpPr/>
          <p:nvPr/>
        </p:nvSpPr>
        <p:spPr>
          <a:xfrm>
            <a:off x="2830195" y="3324860"/>
            <a:ext cx="6985635" cy="266700"/>
          </a:xfrm>
          <a:prstGeom prst="rect">
            <a:avLst/>
          </a:prstGeom>
          <a:noFill/>
          <a:ln/>
        </p:spPr>
        <p:txBody>
          <a:bodyPr wrap="square" lIns="91440" tIns="45720" rIns="91440" bIns="45720" rtlCol="0" anchor="ctr">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分析企业可能存在的违法行为，如随意延长试用期、不支付试用期工资等。</a:t>
            </a:r>
            <a:endParaRPr lang="en-US" sz="1600" dirty="0"/>
          </a:p>
        </p:txBody>
      </p:sp>
      <p:pic>
        <p:nvPicPr>
          <p:cNvPr id="12" name="Image 5" descr="https://test-kimi-img.moonshot.cn/pub/slides/slides_tmpl/image/25-08-06-16:17:12-d29gv24up1d2ae82kir0.png">    </p:cNvPr>
          <p:cNvPicPr>
            <a:picLocks noChangeAspect="1"/>
          </p:cNvPicPr>
          <p:nvPr/>
        </p:nvPicPr>
        <p:blipFill>
          <a:blip r:embed="rId6"/>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a:ln/>
        </p:spPr>
        <p:txBody>
          <a:bodyPr wrap="square" lIns="91440" tIns="45720" rIns="91440" bIns="45720" rtlCol="0" anchor="ctr">
            <a:spAutoFit/>
          </a:bodyPr>
          <a:lstStyle/>
          <a:p>
            <a:pPr algn="r" indent="0" marL="0">
              <a:lnSpc>
                <a:spcPct val="100000"/>
              </a:lnSpc>
              <a:buNone/>
            </a:pPr>
            <a:r>
              <a:rPr lang="en-US" sz="2000" dirty="0">
                <a:solidFill>
                  <a:srgbClr val="158011"/>
                </a:solidFill>
                <a:latin typeface="MiSans" pitchFamily="34" charset="0"/>
                <a:ea typeface="MiSans" pitchFamily="34" charset="-122"/>
                <a:cs typeface="MiSans" pitchFamily="34" charset="-120"/>
              </a:rPr>
              <a:t>企业违法行为</a:t>
            </a:r>
            <a:endParaRPr lang="en-US" sz="1600" dirty="0"/>
          </a:p>
        </p:txBody>
      </p:sp>
      <p:sp>
        <p:nvSpPr>
          <p:cNvPr id="14" name="Text 6"/>
          <p:cNvSpPr/>
          <p:nvPr/>
        </p:nvSpPr>
        <p:spPr>
          <a:xfrm>
            <a:off x="1076325" y="5008880"/>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03</a:t>
            </a:r>
            <a:endParaRPr lang="en-US" sz="1600" dirty="0"/>
          </a:p>
        </p:txBody>
      </p:sp>
      <p:sp>
        <p:nvSpPr>
          <p:cNvPr id="15" name="Text 7"/>
          <p:cNvSpPr/>
          <p:nvPr/>
        </p:nvSpPr>
        <p:spPr>
          <a:xfrm>
            <a:off x="2461895" y="4995545"/>
            <a:ext cx="6985635" cy="2667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提出合理的维权建议，如保存证据、及时投诉等。</a:t>
            </a:r>
            <a:endParaRPr lang="en-US" sz="1600" dirty="0"/>
          </a:p>
        </p:txBody>
      </p:sp>
      <p:sp>
        <p:nvSpPr>
          <p:cNvPr id="16" name="Text 8"/>
          <p:cNvSpPr/>
          <p:nvPr/>
        </p:nvSpPr>
        <p:spPr>
          <a:xfrm>
            <a:off x="2461895" y="449326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维权建议</a:t>
            </a:r>
            <a:endParaRPr lang="en-US" sz="1600" dirty="0"/>
          </a:p>
        </p:txBody>
      </p:sp>
      <p:sp>
        <p:nvSpPr>
          <p:cNvPr id="17" name="Text 9"/>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——我的试用期权益</a:t>
            </a:r>
            <a:endParaRPr lang="en-US" sz="1600" dirty="0"/>
          </a:p>
        </p:txBody>
      </p:sp>
      <p:pic>
        <p:nvPicPr>
          <p:cNvPr id="18"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r>
          <p:cNvPicPr>
            <a:picLocks noChangeAspect="1"/>
          </p:cNvPicPr>
          <p:nvPr/>
        </p:nvPicPr>
        <p:blipFill>
          <a:blip r:embed="rId9"/>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r>
          <p:cNvPicPr>
            <a:picLocks noChangeAspect="1"/>
          </p:cNvPicPr>
          <p:nvPr/>
        </p:nvPicPr>
        <p:blipFill>
          <a:blip r:embed="rId10"/>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r>
          <p:cNvPicPr>
            <a:picLocks noChangeAspect="1"/>
          </p:cNvPicPr>
          <p:nvPr/>
        </p:nvPicPr>
        <p:blipFill>
          <a:blip r:embed="rId11"/>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r>
          <p:cNvPicPr>
            <a:picLocks noChangeAspect="1"/>
          </p:cNvPicPr>
          <p:nvPr/>
        </p:nvPicPr>
        <p:blipFill>
          <a:blip r:embed="rId12">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r>
          <p:cNvPicPr>
            <a:picLocks noChangeAspect="1"/>
          </p:cNvPicPr>
          <p:nvPr/>
        </p:nvPicPr>
        <p:blipFill>
          <a:blip r:embed="rId13">
            <a:alphaModFix amt="80000"/>
          </a:blip>
          <a:stretch>
            <a:fillRect/>
          </a:stretch>
        </p:blipFill>
        <p:spPr>
          <a:xfrm>
            <a:off x="541020" y="2988945"/>
            <a:ext cx="440055" cy="44005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就业陷阱识别与防范</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07</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r>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r>
          <p:cNvPicPr>
            <a:picLocks noChangeAspect="1"/>
          </p:cNvPicPr>
          <p:nvPr/>
        </p:nvPicPr>
        <p:blipFill>
          <a:blip r:embed="rId2"/>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r>
          <p:cNvPicPr>
            <a:picLocks noChangeAspect="1"/>
          </p:cNvPicPr>
          <p:nvPr/>
        </p:nvPicPr>
        <p:blipFill>
          <a:blip r:embed="rId3"/>
          <a:stretch>
            <a:fillRect/>
          </a:stretch>
        </p:blipFill>
        <p:spPr>
          <a:xfrm>
            <a:off x="681355" y="1285875"/>
            <a:ext cx="3434080" cy="4870450"/>
          </a:xfrm>
          <a:prstGeom prst="rect">
            <a:avLst/>
          </a:prstGeom>
        </p:spPr>
      </p:pic>
      <p:sp>
        <p:nvSpPr>
          <p:cNvPr id="5" name="Text 0"/>
          <p:cNvSpPr/>
          <p:nvPr/>
        </p:nvSpPr>
        <p:spPr>
          <a:xfrm>
            <a:off x="932628" y="3153002"/>
            <a:ext cx="2856064" cy="11176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在招聘过程中，企业可能会因性别、户籍、学历等因素对求职者进行歧视，限制就业机会。</a:t>
            </a:r>
            <a:endParaRPr lang="en-US" sz="1600" dirty="0"/>
          </a:p>
        </p:txBody>
      </p:sp>
      <p:sp>
        <p:nvSpPr>
          <p:cNvPr id="6" name="Text 1"/>
          <p:cNvSpPr/>
          <p:nvPr/>
        </p:nvSpPr>
        <p:spPr>
          <a:xfrm>
            <a:off x="931945" y="232050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歧视行为</a:t>
            </a:r>
            <a:endParaRPr lang="en-US" sz="1600" dirty="0"/>
          </a:p>
        </p:txBody>
      </p:sp>
      <p:sp>
        <p:nvSpPr>
          <p:cNvPr id="7" name="Text 2"/>
          <p:cNvSpPr/>
          <p:nvPr/>
        </p:nvSpPr>
        <p:spPr>
          <a:xfrm>
            <a:off x="4658760" y="2893378"/>
            <a:ext cx="2856064" cy="8382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一些企业会发布虚假的岗位信息，以吸引求职者，但实际上岗位并不存在或与描述不符。</a:t>
            </a:r>
            <a:endParaRPr lang="en-US" sz="1600" dirty="0"/>
          </a:p>
        </p:txBody>
      </p:sp>
      <p:sp>
        <p:nvSpPr>
          <p:cNvPr id="8" name="Text 3"/>
          <p:cNvSpPr/>
          <p:nvPr/>
        </p:nvSpPr>
        <p:spPr>
          <a:xfrm>
            <a:off x="4658077" y="2060878"/>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虚假岗位</a:t>
            </a:r>
            <a:endParaRPr lang="en-US" sz="1600" dirty="0"/>
          </a:p>
        </p:txBody>
      </p:sp>
      <p:sp>
        <p:nvSpPr>
          <p:cNvPr id="9" name="Text 4"/>
          <p:cNvSpPr/>
          <p:nvPr/>
        </p:nvSpPr>
        <p:spPr>
          <a:xfrm>
            <a:off x="8384893" y="2633753"/>
            <a:ext cx="2856064" cy="11176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企业可能会以高薪为诱饵吸引求职者，但在实际工作中却不兑现承诺，导致求职者权益受损。</a:t>
            </a:r>
            <a:endParaRPr lang="en-US" sz="1600" dirty="0"/>
          </a:p>
        </p:txBody>
      </p:sp>
      <p:sp>
        <p:nvSpPr>
          <p:cNvPr id="10" name="Text 5"/>
          <p:cNvSpPr/>
          <p:nvPr/>
        </p:nvSpPr>
        <p:spPr>
          <a:xfrm>
            <a:off x="8384210" y="180125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高薪诱导</a:t>
            </a:r>
            <a:endParaRPr lang="en-US" sz="1600" dirty="0"/>
          </a:p>
        </p:txBody>
      </p:sp>
      <p:sp>
        <p:nvSpPr>
          <p:cNvPr id="11"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招聘阶段常见侵权手法</a:t>
            </a:r>
            <a:endParaRPr lang="en-US" sz="1600" dirty="0"/>
          </a:p>
        </p:txBody>
      </p:sp>
      <p:pic>
        <p:nvPicPr>
          <p:cNvPr id="12" name="Image 3" descr="https://test-kimi-img.moonshot.cn/pub/slides/slides_tmpl/image/25-08-06-16:17:03-d29guvsup1d2ae82ki2g.png">    </p:cNvPr>
          <p:cNvPicPr>
            <a:picLocks noChangeAspect="1"/>
          </p:cNvPicPr>
          <p:nvPr/>
        </p:nvPicPr>
        <p:blipFill>
          <a:blip r:embed="rId4">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r>
          <p:cNvPicPr>
            <a:picLocks noChangeAspect="1"/>
          </p:cNvPicPr>
          <p:nvPr/>
        </p:nvPicPr>
        <p:blipFill>
          <a:blip r:embed="rId5"/>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r>
          <p:cNvPicPr>
            <a:picLocks noChangeAspect="1"/>
          </p:cNvPicPr>
          <p:nvPr/>
        </p:nvPicPr>
        <p:blipFill>
          <a:blip r:embed="rId6"/>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r>
          <p:cNvPicPr>
            <a:picLocks noChangeAspect="1"/>
          </p:cNvPicPr>
          <p:nvPr/>
        </p:nvPicPr>
        <p:blipFill>
          <a:blip r:embed="rId7"/>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03</a:t>
            </a:r>
            <a:endParaRPr lang="en-US"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20.png">    </p:cNvPr>
          <p:cNvPicPr>
            <a:picLocks noChangeAspect="1"/>
          </p:cNvPicPr>
          <p:nvPr/>
        </p:nvPicPr>
        <p:blipFill>
          <a:blip r:embed="rId1"/>
          <a:stretch>
            <a:fillRect/>
          </a:stretch>
        </p:blipFill>
        <p:spPr>
          <a:xfrm>
            <a:off x="3440430" y="1400810"/>
            <a:ext cx="2498090" cy="4432300"/>
          </a:xfrm>
          <a:prstGeom prst="rect">
            <a:avLst/>
          </a:prstGeom>
        </p:spPr>
      </p:pic>
      <p:pic>
        <p:nvPicPr>
          <p:cNvPr id="3" name="Image 1" descr="https://test-kimi-img.moonshot.cn/pub/slides/slides_tmpl/image/25-08-06-16:17:12-d29gv24up1d2ae82kj20.png">    </p:cNvPr>
          <p:cNvPicPr>
            <a:picLocks noChangeAspect="1"/>
          </p:cNvPicPr>
          <p:nvPr/>
        </p:nvPicPr>
        <p:blipFill>
          <a:blip r:embed="rId2"/>
          <a:stretch>
            <a:fillRect/>
          </a:stretch>
        </p:blipFill>
        <p:spPr>
          <a:xfrm>
            <a:off x="6130290" y="1400810"/>
            <a:ext cx="2498090" cy="4432300"/>
          </a:xfrm>
          <a:prstGeom prst="rect">
            <a:avLst/>
          </a:prstGeom>
        </p:spPr>
      </p:pic>
      <p:pic>
        <p:nvPicPr>
          <p:cNvPr id="4" name="Image 2" descr="https://test-kimi-img.moonshot.cn/pub/slides/slides_tmpl/image/25-08-06-16:17:12-d29gv24up1d2ae82kj20.png">    </p:cNvPr>
          <p:cNvPicPr>
            <a:picLocks noChangeAspect="1"/>
          </p:cNvPicPr>
          <p:nvPr/>
        </p:nvPicPr>
        <p:blipFill>
          <a:blip r:embed="rId3"/>
          <a:stretch>
            <a:fillRect/>
          </a:stretch>
        </p:blipFill>
        <p:spPr>
          <a:xfrm>
            <a:off x="8820150" y="1400810"/>
            <a:ext cx="2498090" cy="4432300"/>
          </a:xfrm>
          <a:prstGeom prst="rect">
            <a:avLst/>
          </a:prstGeom>
        </p:spPr>
      </p:pic>
      <p:pic>
        <p:nvPicPr>
          <p:cNvPr id="5" name="Image 3" descr="https://test-kimi-img.moonshot.cn/pub/slides/slides_tmpl/image/25-08-06-16:17:12-d29gv24up1d2ae82kj20.png">    </p:cNvPr>
          <p:cNvPicPr>
            <a:picLocks noChangeAspect="1"/>
          </p:cNvPicPr>
          <p:nvPr/>
        </p:nvPicPr>
        <p:blipFill>
          <a:blip r:embed="rId4"/>
          <a:stretch>
            <a:fillRect/>
          </a:stretch>
        </p:blipFill>
        <p:spPr>
          <a:xfrm>
            <a:off x="746125" y="1400810"/>
            <a:ext cx="2498090" cy="4432300"/>
          </a:xfrm>
          <a:prstGeom prst="rect">
            <a:avLst/>
          </a:prstGeom>
        </p:spPr>
      </p:pic>
      <p:sp>
        <p:nvSpPr>
          <p:cNvPr id="6" name="Text 0"/>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试用期侵权四大套路</a:t>
            </a:r>
            <a:endParaRPr lang="en-US" sz="1600" dirty="0"/>
          </a:p>
        </p:txBody>
      </p:sp>
      <p:pic>
        <p:nvPicPr>
          <p:cNvPr id="7" name="Image 4" descr="https://test-kimi-img.moonshot.cn/pub/slides/slides_tmpl/image/25-08-06-16:17:12-d29gv24up1d2ae82kj10.png">    </p:cNvPr>
          <p:cNvPicPr>
            <a:picLocks noChangeAspect="1"/>
          </p:cNvPicPr>
          <p:nvPr/>
        </p:nvPicPr>
        <p:blipFill>
          <a:blip r:embed="rId5"/>
          <a:stretch>
            <a:fillRect/>
          </a:stretch>
        </p:blipFill>
        <p:spPr>
          <a:xfrm>
            <a:off x="973455" y="1217930"/>
            <a:ext cx="762000" cy="993775"/>
          </a:xfrm>
          <a:prstGeom prst="rect">
            <a:avLst/>
          </a:prstGeom>
        </p:spPr>
      </p:pic>
      <p:sp>
        <p:nvSpPr>
          <p:cNvPr id="8" name="Text 1"/>
          <p:cNvSpPr/>
          <p:nvPr/>
        </p:nvSpPr>
        <p:spPr>
          <a:xfrm>
            <a:off x="1770380" y="1606550"/>
            <a:ext cx="1249045" cy="667385"/>
          </a:xfrm>
          <a:prstGeom prst="rect">
            <a:avLst/>
          </a:prstGeom>
          <a:noFill/>
          <a:ln/>
        </p:spPr>
        <p:txBody>
          <a:bodyPr wrap="square" lIns="0" tIns="0" rIns="0"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只试用不录用</a:t>
            </a:r>
            <a:endParaRPr lang="en-US" sz="1600" dirty="0"/>
          </a:p>
        </p:txBody>
      </p:sp>
      <p:sp>
        <p:nvSpPr>
          <p:cNvPr id="9" name="Text 2"/>
          <p:cNvSpPr/>
          <p:nvPr/>
        </p:nvSpPr>
        <p:spPr>
          <a:xfrm>
            <a:off x="1019810" y="2479675"/>
            <a:ext cx="1955800" cy="315658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企业利用试用期获取廉价劳动力，试用期结束后以各种理由不录用求职者。</a:t>
            </a:r>
            <a:endParaRPr lang="en-US" sz="1600" dirty="0"/>
          </a:p>
        </p:txBody>
      </p:sp>
      <p:sp>
        <p:nvSpPr>
          <p:cNvPr id="10" name="Text 3"/>
          <p:cNvSpPr/>
          <p:nvPr/>
        </p:nvSpPr>
        <p:spPr>
          <a:xfrm>
            <a:off x="930275" y="1421765"/>
            <a:ext cx="734060" cy="368300"/>
          </a:xfrm>
          <a:prstGeom prst="rect">
            <a:avLst/>
          </a:prstGeom>
          <a:noFill/>
          <a:ln/>
        </p:spPr>
        <p:txBody>
          <a:bodyPr wrap="square" lIns="91440" tIns="45720" rIns="91440" bIns="45720" rtlCol="0" anchor="t">
            <a:spAutoFit/>
          </a:bodyPr>
          <a:lstStyle/>
          <a:p>
            <a:pPr algn="ctr" indent="0" marL="0">
              <a:lnSpc>
                <a:spcPct val="100000"/>
              </a:lnSpc>
              <a:buNone/>
            </a:pPr>
            <a:r>
              <a:rPr lang="en-US" sz="2400" b="1" dirty="0">
                <a:solidFill>
                  <a:srgbClr val="FFFFFF"/>
                </a:solidFill>
                <a:latin typeface="MiSans" pitchFamily="34" charset="0"/>
                <a:ea typeface="MiSans" pitchFamily="34" charset="-122"/>
                <a:cs typeface="MiSans" pitchFamily="34" charset="-120"/>
              </a:rPr>
              <a:t>01</a:t>
            </a:r>
            <a:endParaRPr lang="en-US" sz="1600" dirty="0"/>
          </a:p>
        </p:txBody>
      </p:sp>
      <p:pic>
        <p:nvPicPr>
          <p:cNvPr id="11" name="Image 5" descr="https://test-kimi-img.moonshot.cn/pub/slides/slides_tmpl/image/25-08-06-16:17:12-d29gv24up1d2ae82kj10.png">    </p:cNvPr>
          <p:cNvPicPr>
            <a:picLocks noChangeAspect="1"/>
          </p:cNvPicPr>
          <p:nvPr/>
        </p:nvPicPr>
        <p:blipFill>
          <a:blip r:embed="rId6"/>
          <a:stretch>
            <a:fillRect/>
          </a:stretch>
        </p:blipFill>
        <p:spPr>
          <a:xfrm>
            <a:off x="3662045" y="1217930"/>
            <a:ext cx="762000" cy="993775"/>
          </a:xfrm>
          <a:prstGeom prst="rect">
            <a:avLst/>
          </a:prstGeom>
        </p:spPr>
      </p:pic>
      <p:pic>
        <p:nvPicPr>
          <p:cNvPr id="12" name="Image 6" descr="https://test-kimi-img.moonshot.cn/pub/slides/slides_tmpl/image/25-08-06-16:17:12-d29gv24up1d2ae82kj10.png">    </p:cNvPr>
          <p:cNvPicPr>
            <a:picLocks noChangeAspect="1"/>
          </p:cNvPicPr>
          <p:nvPr/>
        </p:nvPicPr>
        <p:blipFill>
          <a:blip r:embed="rId7"/>
          <a:stretch>
            <a:fillRect/>
          </a:stretch>
        </p:blipFill>
        <p:spPr>
          <a:xfrm>
            <a:off x="6330315" y="1217930"/>
            <a:ext cx="762000" cy="993775"/>
          </a:xfrm>
          <a:prstGeom prst="rect">
            <a:avLst/>
          </a:prstGeom>
        </p:spPr>
      </p:pic>
      <p:pic>
        <p:nvPicPr>
          <p:cNvPr id="13" name="Image 7" descr="https://test-kimi-img.moonshot.cn/pub/slides/slides_tmpl/image/25-08-06-16:17:12-d29gv24up1d2ae82kj10.png">    </p:cNvPr>
          <p:cNvPicPr>
            <a:picLocks noChangeAspect="1"/>
          </p:cNvPicPr>
          <p:nvPr/>
        </p:nvPicPr>
        <p:blipFill>
          <a:blip r:embed="rId8"/>
          <a:stretch>
            <a:fillRect/>
          </a:stretch>
        </p:blipFill>
        <p:spPr>
          <a:xfrm>
            <a:off x="9034145" y="1217930"/>
            <a:ext cx="762000" cy="993775"/>
          </a:xfrm>
          <a:prstGeom prst="rect">
            <a:avLst/>
          </a:prstGeom>
        </p:spPr>
      </p:pic>
      <p:sp>
        <p:nvSpPr>
          <p:cNvPr id="14" name="Text 4"/>
          <p:cNvSpPr/>
          <p:nvPr/>
        </p:nvSpPr>
        <p:spPr>
          <a:xfrm>
            <a:off x="9860915" y="1606550"/>
            <a:ext cx="1249045" cy="667385"/>
          </a:xfrm>
          <a:prstGeom prst="rect">
            <a:avLst/>
          </a:prstGeom>
          <a:noFill/>
          <a:ln/>
        </p:spPr>
        <p:txBody>
          <a:bodyPr wrap="square" lIns="0" tIns="0" rIns="0"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重复试用</a:t>
            </a:r>
            <a:endParaRPr lang="en-US" sz="1600" dirty="0"/>
          </a:p>
        </p:txBody>
      </p:sp>
      <p:sp>
        <p:nvSpPr>
          <p:cNvPr id="15" name="Text 5"/>
          <p:cNvSpPr/>
          <p:nvPr/>
        </p:nvSpPr>
        <p:spPr>
          <a:xfrm>
            <a:off x="9110345" y="2479675"/>
            <a:ext cx="1955800" cy="315658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企业以各种理由多次试用求职者，实际上是在规避正式录用的责任。</a:t>
            </a:r>
            <a:endParaRPr lang="en-US" sz="1600" dirty="0"/>
          </a:p>
        </p:txBody>
      </p:sp>
      <p:sp>
        <p:nvSpPr>
          <p:cNvPr id="16" name="Text 6"/>
          <p:cNvSpPr/>
          <p:nvPr/>
        </p:nvSpPr>
        <p:spPr>
          <a:xfrm>
            <a:off x="9003030" y="1430655"/>
            <a:ext cx="734060" cy="368300"/>
          </a:xfrm>
          <a:prstGeom prst="rect">
            <a:avLst/>
          </a:prstGeom>
          <a:noFill/>
          <a:ln/>
        </p:spPr>
        <p:txBody>
          <a:bodyPr wrap="square" lIns="91440" tIns="45720" rIns="91440" bIns="45720" rtlCol="0" anchor="t">
            <a:spAutoFit/>
          </a:bodyPr>
          <a:lstStyle/>
          <a:p>
            <a:pPr algn="ctr" indent="0" marL="0">
              <a:lnSpc>
                <a:spcPct val="100000"/>
              </a:lnSpc>
              <a:buNone/>
            </a:pPr>
            <a:r>
              <a:rPr lang="en-US" sz="2400" b="1" dirty="0">
                <a:solidFill>
                  <a:srgbClr val="FFFFFF"/>
                </a:solidFill>
                <a:latin typeface="MiSans" pitchFamily="34" charset="0"/>
                <a:ea typeface="MiSans" pitchFamily="34" charset="-122"/>
                <a:cs typeface="MiSans" pitchFamily="34" charset="-120"/>
              </a:rPr>
              <a:t>04</a:t>
            </a:r>
            <a:endParaRPr lang="en-US" sz="1600" dirty="0"/>
          </a:p>
        </p:txBody>
      </p:sp>
      <p:sp>
        <p:nvSpPr>
          <p:cNvPr id="17" name="Text 7"/>
          <p:cNvSpPr/>
          <p:nvPr/>
        </p:nvSpPr>
        <p:spPr>
          <a:xfrm>
            <a:off x="4467225" y="1606550"/>
            <a:ext cx="1249045" cy="667385"/>
          </a:xfrm>
          <a:prstGeom prst="rect">
            <a:avLst/>
          </a:prstGeom>
          <a:noFill/>
          <a:ln/>
        </p:spPr>
        <p:txBody>
          <a:bodyPr wrap="square" lIns="0" tIns="0" rIns="0"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超长试用期</a:t>
            </a:r>
            <a:endParaRPr lang="en-US" sz="1600" dirty="0"/>
          </a:p>
        </p:txBody>
      </p:sp>
      <p:sp>
        <p:nvSpPr>
          <p:cNvPr id="18" name="Text 8"/>
          <p:cNvSpPr/>
          <p:nvPr/>
        </p:nvSpPr>
        <p:spPr>
          <a:xfrm>
            <a:off x="3716655" y="2479675"/>
            <a:ext cx="1955800" cy="315658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企业违反规定，延长试用期时间，超过法定期限。</a:t>
            </a:r>
            <a:endParaRPr lang="en-US" sz="1600" dirty="0"/>
          </a:p>
        </p:txBody>
      </p:sp>
      <p:sp>
        <p:nvSpPr>
          <p:cNvPr id="19" name="Text 9"/>
          <p:cNvSpPr/>
          <p:nvPr/>
        </p:nvSpPr>
        <p:spPr>
          <a:xfrm>
            <a:off x="3627120" y="1412875"/>
            <a:ext cx="734060" cy="368300"/>
          </a:xfrm>
          <a:prstGeom prst="rect">
            <a:avLst/>
          </a:prstGeom>
          <a:noFill/>
          <a:ln/>
        </p:spPr>
        <p:txBody>
          <a:bodyPr wrap="square" lIns="91440" tIns="45720" rIns="91440" bIns="45720" rtlCol="0" anchor="t">
            <a:spAutoFit/>
          </a:bodyPr>
          <a:lstStyle/>
          <a:p>
            <a:pPr algn="ctr" indent="0" marL="0">
              <a:lnSpc>
                <a:spcPct val="100000"/>
              </a:lnSpc>
              <a:buNone/>
            </a:pPr>
            <a:r>
              <a:rPr lang="en-US" sz="2400" b="1" dirty="0">
                <a:solidFill>
                  <a:srgbClr val="FFFFFF"/>
                </a:solidFill>
                <a:latin typeface="MiSans" pitchFamily="34" charset="0"/>
                <a:ea typeface="MiSans" pitchFamily="34" charset="-122"/>
                <a:cs typeface="MiSans" pitchFamily="34" charset="-120"/>
              </a:rPr>
              <a:t>02</a:t>
            </a:r>
            <a:endParaRPr lang="en-US" sz="1600" dirty="0"/>
          </a:p>
        </p:txBody>
      </p:sp>
      <p:sp>
        <p:nvSpPr>
          <p:cNvPr id="20" name="Text 10"/>
          <p:cNvSpPr/>
          <p:nvPr/>
        </p:nvSpPr>
        <p:spPr>
          <a:xfrm>
            <a:off x="7164070" y="1606550"/>
            <a:ext cx="1249045" cy="667385"/>
          </a:xfrm>
          <a:prstGeom prst="rect">
            <a:avLst/>
          </a:prstGeom>
          <a:noFill/>
          <a:ln/>
        </p:spPr>
        <p:txBody>
          <a:bodyPr wrap="square" lIns="0" tIns="0" rIns="0"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低薪试用</a:t>
            </a:r>
            <a:endParaRPr lang="en-US" sz="1600" dirty="0"/>
          </a:p>
        </p:txBody>
      </p:sp>
      <p:sp>
        <p:nvSpPr>
          <p:cNvPr id="21" name="Text 11"/>
          <p:cNvSpPr/>
          <p:nvPr/>
        </p:nvSpPr>
        <p:spPr>
          <a:xfrm>
            <a:off x="6413500" y="2479675"/>
            <a:ext cx="1955800" cy="315658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试用期工资低于同岗位最低档工资或合同约定工资的80%，甚至低于当地最低工资标准。</a:t>
            </a:r>
            <a:endParaRPr lang="en-US" sz="1600" dirty="0"/>
          </a:p>
        </p:txBody>
      </p:sp>
      <p:sp>
        <p:nvSpPr>
          <p:cNvPr id="22" name="Text 12"/>
          <p:cNvSpPr/>
          <p:nvPr/>
        </p:nvSpPr>
        <p:spPr>
          <a:xfrm>
            <a:off x="6288405" y="1421765"/>
            <a:ext cx="734060" cy="368300"/>
          </a:xfrm>
          <a:prstGeom prst="rect">
            <a:avLst/>
          </a:prstGeom>
          <a:noFill/>
          <a:ln/>
        </p:spPr>
        <p:txBody>
          <a:bodyPr wrap="square" lIns="91440" tIns="45720" rIns="91440" bIns="45720" rtlCol="0" anchor="t">
            <a:spAutoFit/>
          </a:bodyPr>
          <a:lstStyle/>
          <a:p>
            <a:pPr algn="ctr" indent="0" marL="0">
              <a:lnSpc>
                <a:spcPct val="100000"/>
              </a:lnSpc>
              <a:buNone/>
            </a:pPr>
            <a:r>
              <a:rPr lang="en-US" sz="2400" b="1" dirty="0">
                <a:solidFill>
                  <a:srgbClr val="FFFFFF"/>
                </a:solidFill>
                <a:latin typeface="MiSans" pitchFamily="34" charset="0"/>
                <a:ea typeface="MiSans" pitchFamily="34" charset="-122"/>
                <a:cs typeface="MiSans" pitchFamily="34" charset="-120"/>
              </a:rPr>
              <a:t>03</a:t>
            </a:r>
            <a:endParaRPr lang="en-US"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00.png">    </p:cNvPr>
          <p:cNvPicPr>
            <a:picLocks noChangeAspect="1"/>
          </p:cNvPicPr>
          <p:nvPr/>
        </p:nvPicPr>
        <p:blipFill>
          <a:blip r:embed="rId1"/>
          <a:stretch>
            <a:fillRect/>
          </a:stretch>
        </p:blipFill>
        <p:spPr>
          <a:xfrm>
            <a:off x="6470650" y="2620010"/>
            <a:ext cx="4450080" cy="3023870"/>
          </a:xfrm>
          <a:prstGeom prst="rect">
            <a:avLst/>
          </a:prstGeom>
        </p:spPr>
      </p:pic>
      <p:pic>
        <p:nvPicPr>
          <p:cNvPr id="3" name="Image 1" descr="https://test-kimi-img.moonshot.cn/pub/slides/slides_tmpl/image/25-08-06-16:17:03-d29guvsup1d2ae82ki00.png">    </p:cNvPr>
          <p:cNvPicPr>
            <a:picLocks noChangeAspect="1"/>
          </p:cNvPicPr>
          <p:nvPr/>
        </p:nvPicPr>
        <p:blipFill>
          <a:blip r:embed="rId2"/>
          <a:stretch>
            <a:fillRect/>
          </a:stretch>
        </p:blipFill>
        <p:spPr>
          <a:xfrm>
            <a:off x="1143000" y="2620010"/>
            <a:ext cx="4450080" cy="3023870"/>
          </a:xfrm>
          <a:prstGeom prst="rect">
            <a:avLst/>
          </a:prstGeom>
        </p:spPr>
      </p:pic>
      <p:pic>
        <p:nvPicPr>
          <p:cNvPr id="4" name="Image 2" descr="https://test-kimi-img.moonshot.cn/pub/slides/slides_tmpl/image/25-08-06-16:17:02-d29guvkup1d2ae82khrg.png">    </p:cNvPr>
          <p:cNvPicPr>
            <a:picLocks noChangeAspect="1"/>
          </p:cNvPicPr>
          <p:nvPr/>
        </p:nvPicPr>
        <p:blipFill>
          <a:blip r:embed="rId3"/>
          <a:stretch>
            <a:fillRect/>
          </a:stretch>
        </p:blipFill>
        <p:spPr>
          <a:xfrm>
            <a:off x="10091420" y="215265"/>
            <a:ext cx="772795" cy="772795"/>
          </a:xfrm>
          <a:prstGeom prst="rect">
            <a:avLst/>
          </a:prstGeom>
        </p:spPr>
      </p:pic>
      <p:pic>
        <p:nvPicPr>
          <p:cNvPr id="5" name="Image 3" descr="https://test-kimi-img.moonshot.cn/pub/slides/slides_tmpl/image/25-08-06-16:17:03-d29guvsup1d2ae82khv0.png">    </p:cNvPr>
          <p:cNvPicPr>
            <a:picLocks noChangeAspect="1"/>
          </p:cNvPicPr>
          <p:nvPr/>
        </p:nvPicPr>
        <p:blipFill>
          <a:blip r:embed="rId4"/>
          <a:stretch>
            <a:fillRect/>
          </a:stretch>
        </p:blipFill>
        <p:spPr>
          <a:xfrm rot="5400000">
            <a:off x="4596130" y="-4605020"/>
            <a:ext cx="2981325" cy="12192000"/>
          </a:xfrm>
          <a:prstGeom prst="rect">
            <a:avLst/>
          </a:prstGeom>
        </p:spPr>
      </p:pic>
      <p:pic>
        <p:nvPicPr>
          <p:cNvPr id="6" name="Image 4" descr="https://test-kimi-img.moonshot.cn/pub/slides/slides_tmpl/image/25-08-06-16:17:02-d29guvkup1d2ae82khtg.png">    </p:cNvPr>
          <p:cNvPicPr>
            <a:picLocks noChangeAspect="1"/>
          </p:cNvPicPr>
          <p:nvPr/>
        </p:nvPicPr>
        <p:blipFill>
          <a:blip r:embed="rId5">
            <a:alphaModFix amt="40000"/>
          </a:blip>
          <a:stretch>
            <a:fillRect/>
          </a:stretch>
        </p:blipFill>
        <p:spPr>
          <a:xfrm flipH="1" flipV="1">
            <a:off x="635" y="0"/>
            <a:ext cx="1552575" cy="1172845"/>
          </a:xfrm>
          <a:prstGeom prst="rect">
            <a:avLst/>
          </a:prstGeom>
        </p:spPr>
      </p:pic>
      <p:sp>
        <p:nvSpPr>
          <p:cNvPr id="7" name="Text 0"/>
          <p:cNvSpPr/>
          <p:nvPr/>
        </p:nvSpPr>
        <p:spPr>
          <a:xfrm>
            <a:off x="394970" y="140970"/>
            <a:ext cx="2988945" cy="1651000"/>
          </a:xfrm>
          <a:prstGeom prst="rect">
            <a:avLst/>
          </a:prstGeom>
          <a:noFill/>
          <a:ln/>
        </p:spPr>
        <p:txBody>
          <a:bodyPr wrap="square" lIns="91440" tIns="45720" rIns="91440" bIns="45720" rtlCol="0" anchor="t"/>
          <a:lstStyle/>
          <a:p>
            <a:pPr algn="l" indent="0" marL="0">
              <a:lnSpc>
                <a:spcPct val="100000"/>
              </a:lnSpc>
              <a:buNone/>
            </a:pPr>
            <a:r>
              <a:rPr lang="en-US" sz="8000" dirty="0">
                <a:solidFill>
                  <a:srgbClr val="158011"/>
                </a:solidFill>
                <a:latin typeface="MiSans" pitchFamily="34" charset="0"/>
                <a:ea typeface="MiSans" pitchFamily="34" charset="-122"/>
                <a:cs typeface="MiSans" pitchFamily="34" charset="-120"/>
              </a:rPr>
              <a:t>目录</a:t>
            </a:r>
            <a:endParaRPr lang="en-US" sz="1600" dirty="0"/>
          </a:p>
        </p:txBody>
      </p:sp>
      <p:sp>
        <p:nvSpPr>
          <p:cNvPr id="8" name="Text 1"/>
          <p:cNvSpPr/>
          <p:nvPr/>
        </p:nvSpPr>
        <p:spPr>
          <a:xfrm>
            <a:off x="4678045" y="0"/>
            <a:ext cx="1508125" cy="484505"/>
          </a:xfrm>
          <a:prstGeom prst="rect">
            <a:avLst/>
          </a:prstGeom>
          <a:noFill/>
          <a:ln/>
        </p:spPr>
        <p:txBody>
          <a:bodyPr wrap="square" lIns="91440" tIns="45720" rIns="91440" bIns="45720" rtlCol="0" anchor="t"/>
          <a:lstStyle/>
          <a:p>
            <a:pPr algn="l" indent="0" marL="0">
              <a:lnSpc>
                <a:spcPct val="100000"/>
              </a:lnSpc>
              <a:buNone/>
            </a:pPr>
            <a:r>
              <a:rPr lang="en-US" sz="1800" dirty="0">
                <a:solidFill>
                  <a:srgbClr val="FFFFFF"/>
                </a:solidFill>
                <a:latin typeface="MiSans" pitchFamily="34" charset="0"/>
                <a:ea typeface="MiSans" pitchFamily="34" charset="-122"/>
                <a:cs typeface="MiSans" pitchFamily="34" charset="-120"/>
              </a:rPr>
              <a:t>CONTENTS</a:t>
            </a:r>
            <a:endParaRPr lang="en-US" sz="1600" dirty="0"/>
          </a:p>
        </p:txBody>
      </p:sp>
      <p:pic>
        <p:nvPicPr>
          <p:cNvPr id="9" name="Image 5" descr="https://test-kimi-img.moonshot.cn/pub/slides/slides_tmpl/image/25-08-06-16:17:02-d29guvkup1d2ae82khug.png">    </p:cNvPr>
          <p:cNvPicPr>
            <a:picLocks noChangeAspect="1"/>
          </p:cNvPicPr>
          <p:nvPr/>
        </p:nvPicPr>
        <p:blipFill>
          <a:blip r:embed="rId6"/>
          <a:stretch>
            <a:fillRect/>
          </a:stretch>
        </p:blipFill>
        <p:spPr>
          <a:xfrm flipH="1">
            <a:off x="6081395" y="635"/>
            <a:ext cx="5937250" cy="298450"/>
          </a:xfrm>
          <a:prstGeom prst="rect">
            <a:avLst/>
          </a:prstGeom>
        </p:spPr>
      </p:pic>
      <p:pic>
        <p:nvPicPr>
          <p:cNvPr id="10" name="Image 6" descr="https://test-kimi-img.moonshot.cn/pub/slides/slides_tmpl/image/25-08-06-16:17:02-d29guvkup1d2ae82khr0.png">    </p:cNvPr>
          <p:cNvPicPr>
            <a:picLocks noChangeAspect="1"/>
          </p:cNvPicPr>
          <p:nvPr/>
        </p:nvPicPr>
        <p:blipFill>
          <a:blip r:embed="rId7"/>
          <a:stretch>
            <a:fillRect/>
          </a:stretch>
        </p:blipFill>
        <p:spPr>
          <a:xfrm rot="19980000">
            <a:off x="10726420" y="5732780"/>
            <a:ext cx="1540510" cy="1540510"/>
          </a:xfrm>
          <a:prstGeom prst="rect">
            <a:avLst/>
          </a:prstGeom>
        </p:spPr>
      </p:pic>
      <p:pic>
        <p:nvPicPr>
          <p:cNvPr id="11" name="Image 7" descr="https://test-kimi-img.moonshot.cn/pub/slides/slides_tmpl/image/25-08-06-16:17:02-d29guvkup1d2ae82khrg.png">    </p:cNvPr>
          <p:cNvPicPr>
            <a:picLocks noChangeAspect="1"/>
          </p:cNvPicPr>
          <p:nvPr/>
        </p:nvPicPr>
        <p:blipFill>
          <a:blip r:embed="rId8"/>
          <a:stretch>
            <a:fillRect/>
          </a:stretch>
        </p:blipFill>
        <p:spPr>
          <a:xfrm rot="19980000">
            <a:off x="10399395" y="5673090"/>
            <a:ext cx="1038860" cy="1038860"/>
          </a:xfrm>
          <a:prstGeom prst="rect">
            <a:avLst/>
          </a:prstGeom>
        </p:spPr>
      </p:pic>
      <p:pic>
        <p:nvPicPr>
          <p:cNvPr id="12" name="Image 8" descr="https://test-kimi-img.moonshot.cn/pub/slides/slides_tmpl/image/25-08-06-16:17:02-d29guvkup1d2ae82khu0.png">    </p:cNvPr>
          <p:cNvPicPr>
            <a:picLocks noChangeAspect="1"/>
          </p:cNvPicPr>
          <p:nvPr/>
        </p:nvPicPr>
        <p:blipFill>
          <a:blip r:embed="rId9"/>
          <a:stretch>
            <a:fillRect/>
          </a:stretch>
        </p:blipFill>
        <p:spPr>
          <a:xfrm rot="17400000">
            <a:off x="11767820" y="5628005"/>
            <a:ext cx="656590" cy="656590"/>
          </a:xfrm>
          <a:prstGeom prst="rect">
            <a:avLst/>
          </a:prstGeom>
        </p:spPr>
      </p:pic>
      <p:pic>
        <p:nvPicPr>
          <p:cNvPr id="13" name="Image 9" descr="https://test-kimi-img.moonshot.cn/pub/slides/slides_tmpl/image/25-08-06-16:17:03-d29guvsup1d2ae82khvg.png">    </p:cNvPr>
          <p:cNvPicPr>
            <a:picLocks noChangeAspect="1"/>
          </p:cNvPicPr>
          <p:nvPr/>
        </p:nvPicPr>
        <p:blipFill>
          <a:blip r:embed="rId10"/>
          <a:stretch>
            <a:fillRect/>
          </a:stretch>
        </p:blipFill>
        <p:spPr>
          <a:xfrm>
            <a:off x="1367155" y="2800985"/>
            <a:ext cx="1043940" cy="1016635"/>
          </a:xfrm>
          <a:prstGeom prst="rect">
            <a:avLst/>
          </a:prstGeom>
        </p:spPr>
      </p:pic>
      <p:sp>
        <p:nvSpPr>
          <p:cNvPr id="14" name="Text 2"/>
          <p:cNvSpPr/>
          <p:nvPr/>
        </p:nvSpPr>
        <p:spPr>
          <a:xfrm>
            <a:off x="1478915" y="2905760"/>
            <a:ext cx="1085850" cy="1511300"/>
          </a:xfrm>
          <a:prstGeom prst="rect">
            <a:avLst/>
          </a:prstGeom>
          <a:noFill/>
          <a:ln/>
        </p:spPr>
        <p:txBody>
          <a:bodyPr wrap="square" lIns="91440" tIns="45720" rIns="91440" bIns="45720" rtlCol="0" anchor="t"/>
          <a:lstStyle/>
          <a:p>
            <a:pPr indent="0" marL="0">
              <a:lnSpc>
                <a:spcPct val="100000"/>
              </a:lnSpc>
              <a:buNone/>
            </a:pPr>
            <a:r>
              <a:rPr lang="en-US" sz="4400" dirty="0">
                <a:solidFill>
                  <a:srgbClr val="000000"/>
                </a:solidFill>
                <a:latin typeface="MiSans" pitchFamily="34" charset="0"/>
                <a:ea typeface="MiSans" pitchFamily="34" charset="-122"/>
                <a:cs typeface="MiSans" pitchFamily="34" charset="-120"/>
              </a:rPr>
              <a:t>07</a:t>
            </a:r>
            <a:endParaRPr lang="en-US" sz="1600" dirty="0"/>
          </a:p>
        </p:txBody>
      </p:sp>
      <p:sp>
        <p:nvSpPr>
          <p:cNvPr id="15" name="Text 3"/>
          <p:cNvSpPr/>
          <p:nvPr/>
        </p:nvSpPr>
        <p:spPr>
          <a:xfrm>
            <a:off x="1657350" y="3836670"/>
            <a:ext cx="3420745" cy="1270000"/>
          </a:xfrm>
          <a:prstGeom prst="rect">
            <a:avLst/>
          </a:prstGeom>
          <a:noFill/>
          <a:ln/>
        </p:spPr>
        <p:txBody>
          <a:bodyPr wrap="square" lIns="91440" tIns="45720" rIns="91440" bIns="45720" rtlCol="0" anchor="t">
            <a:spAutoFit/>
          </a:bodyPr>
          <a:lstStyle/>
          <a:p>
            <a:pPr algn="just" indent="0" marL="0">
              <a:lnSpc>
                <a:spcPct val="150000"/>
              </a:lnSpc>
              <a:buNone/>
            </a:pPr>
            <a:r>
              <a:rPr lang="en-US" sz="2800" b="1" dirty="0">
                <a:solidFill>
                  <a:srgbClr val="2B2F36"/>
                </a:solidFill>
                <a:latin typeface="MiSans" pitchFamily="34" charset="0"/>
                <a:ea typeface="MiSans" pitchFamily="34" charset="-122"/>
                <a:cs typeface="MiSans" pitchFamily="34" charset="-120"/>
              </a:rPr>
              <a:t>就业陷阱识别与防范</a:t>
            </a:r>
            <a:endParaRPr lang="en-US" sz="1600" dirty="0"/>
          </a:p>
        </p:txBody>
      </p:sp>
      <p:pic>
        <p:nvPicPr>
          <p:cNvPr id="16" name="Image 10" descr="https://test-kimi-img.moonshot.cn/pub/slides/slides_tmpl/image/25-08-06-16:17:03-d29guvsup1d2ae82khvg.png">    </p:cNvPr>
          <p:cNvPicPr>
            <a:picLocks noChangeAspect="1"/>
          </p:cNvPicPr>
          <p:nvPr/>
        </p:nvPicPr>
        <p:blipFill>
          <a:blip r:embed="rId11"/>
          <a:stretch>
            <a:fillRect/>
          </a:stretch>
        </p:blipFill>
        <p:spPr>
          <a:xfrm>
            <a:off x="6666230" y="2800985"/>
            <a:ext cx="1043940" cy="1016635"/>
          </a:xfrm>
          <a:prstGeom prst="rect">
            <a:avLst/>
          </a:prstGeom>
        </p:spPr>
      </p:pic>
      <p:sp>
        <p:nvSpPr>
          <p:cNvPr id="17" name="Text 4"/>
          <p:cNvSpPr/>
          <p:nvPr/>
        </p:nvSpPr>
        <p:spPr>
          <a:xfrm>
            <a:off x="6777990" y="2905760"/>
            <a:ext cx="1085850" cy="1511300"/>
          </a:xfrm>
          <a:prstGeom prst="rect">
            <a:avLst/>
          </a:prstGeom>
          <a:noFill/>
          <a:ln/>
        </p:spPr>
        <p:txBody>
          <a:bodyPr wrap="square" lIns="91440" tIns="45720" rIns="91440" bIns="45720" rtlCol="0" anchor="t"/>
          <a:lstStyle/>
          <a:p>
            <a:pPr indent="0" marL="0">
              <a:lnSpc>
                <a:spcPct val="100000"/>
              </a:lnSpc>
              <a:buNone/>
            </a:pPr>
            <a:r>
              <a:rPr lang="en-US" sz="4400" dirty="0">
                <a:solidFill>
                  <a:srgbClr val="000000"/>
                </a:solidFill>
                <a:latin typeface="MiSans" pitchFamily="34" charset="0"/>
                <a:ea typeface="MiSans" pitchFamily="34" charset="-122"/>
                <a:cs typeface="MiSans" pitchFamily="34" charset="-120"/>
              </a:rPr>
              <a:t>08</a:t>
            </a:r>
            <a:endParaRPr lang="en-US" sz="1600" dirty="0"/>
          </a:p>
        </p:txBody>
      </p:sp>
      <p:sp>
        <p:nvSpPr>
          <p:cNvPr id="18" name="Text 5"/>
          <p:cNvSpPr/>
          <p:nvPr/>
        </p:nvSpPr>
        <p:spPr>
          <a:xfrm>
            <a:off x="7087870" y="3836670"/>
            <a:ext cx="3420745" cy="635000"/>
          </a:xfrm>
          <a:prstGeom prst="rect">
            <a:avLst/>
          </a:prstGeom>
          <a:noFill/>
          <a:ln/>
        </p:spPr>
        <p:txBody>
          <a:bodyPr wrap="square" lIns="91440" tIns="45720" rIns="91440" bIns="45720" rtlCol="0" anchor="t">
            <a:spAutoFit/>
          </a:bodyPr>
          <a:lstStyle/>
          <a:p>
            <a:pPr algn="just" indent="0" marL="0">
              <a:lnSpc>
                <a:spcPct val="150000"/>
              </a:lnSpc>
              <a:buNone/>
            </a:pPr>
            <a:r>
              <a:rPr lang="en-US" sz="2800" b="1" dirty="0">
                <a:solidFill>
                  <a:srgbClr val="2B2F36"/>
                </a:solidFill>
                <a:latin typeface="MiSans" pitchFamily="34" charset="0"/>
                <a:ea typeface="MiSans" pitchFamily="34" charset="-122"/>
                <a:cs typeface="MiSans" pitchFamily="34" charset="-120"/>
              </a:rPr>
              <a:t>知识回顾</a:t>
            </a:r>
            <a:endParaRPr lang="en-US" sz="1600" dirty="0"/>
          </a:p>
        </p:txBody>
      </p:sp>
      <p:pic>
        <p:nvPicPr>
          <p:cNvPr id="19" name="Image 11" descr="https://test-kimi-img.moonshot.cn/pub/slides/slides_tmpl/image/25-08-06-16:17:02-d29guvkup1d2ae82khs0.png">    </p:cNvPr>
          <p:cNvPicPr>
            <a:picLocks noChangeAspect="1"/>
          </p:cNvPicPr>
          <p:nvPr/>
        </p:nvPicPr>
        <p:blipFill>
          <a:blip r:embed="rId12"/>
          <a:stretch>
            <a:fillRect/>
          </a:stretch>
        </p:blipFill>
        <p:spPr>
          <a:xfrm>
            <a:off x="2630170" y="3216275"/>
            <a:ext cx="166370" cy="166370"/>
          </a:xfrm>
          <a:prstGeom prst="rect">
            <a:avLst/>
          </a:prstGeom>
        </p:spPr>
      </p:pic>
      <p:pic>
        <p:nvPicPr>
          <p:cNvPr id="20" name="Image 12" descr="https://test-kimi-img.moonshot.cn/pub/slides/slides_tmpl/image/25-08-06-16:17:02-d29guvkup1d2ae82khs0.png">    </p:cNvPr>
          <p:cNvPicPr>
            <a:picLocks noChangeAspect="1"/>
          </p:cNvPicPr>
          <p:nvPr/>
        </p:nvPicPr>
        <p:blipFill>
          <a:blip r:embed="rId13"/>
          <a:stretch>
            <a:fillRect/>
          </a:stretch>
        </p:blipFill>
        <p:spPr>
          <a:xfrm>
            <a:off x="3020695" y="3216275"/>
            <a:ext cx="166370" cy="166370"/>
          </a:xfrm>
          <a:prstGeom prst="rect">
            <a:avLst/>
          </a:prstGeom>
        </p:spPr>
      </p:pic>
      <p:pic>
        <p:nvPicPr>
          <p:cNvPr id="21" name="Image 13" descr="https://test-kimi-img.moonshot.cn/pub/slides/slides_tmpl/image/25-08-06-16:17:02-d29guvkup1d2ae82khs0.png">    </p:cNvPr>
          <p:cNvPicPr>
            <a:picLocks noChangeAspect="1"/>
          </p:cNvPicPr>
          <p:nvPr/>
        </p:nvPicPr>
        <p:blipFill>
          <a:blip r:embed="rId14"/>
          <a:stretch>
            <a:fillRect/>
          </a:stretch>
        </p:blipFill>
        <p:spPr>
          <a:xfrm>
            <a:off x="3369945" y="3216275"/>
            <a:ext cx="166370" cy="166370"/>
          </a:xfrm>
          <a:prstGeom prst="rect">
            <a:avLst/>
          </a:prstGeom>
        </p:spPr>
      </p:pic>
      <p:pic>
        <p:nvPicPr>
          <p:cNvPr id="22" name="Image 14" descr="https://test-kimi-img.moonshot.cn/pub/slides/slides_tmpl/image/25-08-06-16:17:02-d29guvkup1d2ae82khs0.png">    </p:cNvPr>
          <p:cNvPicPr>
            <a:picLocks noChangeAspect="1"/>
          </p:cNvPicPr>
          <p:nvPr/>
        </p:nvPicPr>
        <p:blipFill>
          <a:blip r:embed="rId15"/>
          <a:stretch>
            <a:fillRect/>
          </a:stretch>
        </p:blipFill>
        <p:spPr>
          <a:xfrm>
            <a:off x="3719195" y="3216275"/>
            <a:ext cx="166370" cy="166370"/>
          </a:xfrm>
          <a:prstGeom prst="rect">
            <a:avLst/>
          </a:prstGeom>
        </p:spPr>
      </p:pic>
      <p:pic>
        <p:nvPicPr>
          <p:cNvPr id="23" name="Image 15" descr="https://test-kimi-img.moonshot.cn/pub/slides/slides_tmpl/image/25-08-06-16:17:02-d29guvkup1d2ae82khs0.png">    </p:cNvPr>
          <p:cNvPicPr>
            <a:picLocks noChangeAspect="1"/>
          </p:cNvPicPr>
          <p:nvPr/>
        </p:nvPicPr>
        <p:blipFill>
          <a:blip r:embed="rId16"/>
          <a:stretch>
            <a:fillRect/>
          </a:stretch>
        </p:blipFill>
        <p:spPr>
          <a:xfrm>
            <a:off x="8153400" y="3216275"/>
            <a:ext cx="166370" cy="166370"/>
          </a:xfrm>
          <a:prstGeom prst="rect">
            <a:avLst/>
          </a:prstGeom>
        </p:spPr>
      </p:pic>
      <p:pic>
        <p:nvPicPr>
          <p:cNvPr id="24" name="Image 16" descr="https://test-kimi-img.moonshot.cn/pub/slides/slides_tmpl/image/25-08-06-16:17:02-d29guvkup1d2ae82khs0.png">    </p:cNvPr>
          <p:cNvPicPr>
            <a:picLocks noChangeAspect="1"/>
          </p:cNvPicPr>
          <p:nvPr/>
        </p:nvPicPr>
        <p:blipFill>
          <a:blip r:embed="rId17"/>
          <a:stretch>
            <a:fillRect/>
          </a:stretch>
        </p:blipFill>
        <p:spPr>
          <a:xfrm>
            <a:off x="8543925" y="3216275"/>
            <a:ext cx="166370" cy="166370"/>
          </a:xfrm>
          <a:prstGeom prst="rect">
            <a:avLst/>
          </a:prstGeom>
        </p:spPr>
      </p:pic>
      <p:pic>
        <p:nvPicPr>
          <p:cNvPr id="25" name="Image 17" descr="https://test-kimi-img.moonshot.cn/pub/slides/slides_tmpl/image/25-08-06-16:17:02-d29guvkup1d2ae82khs0.png">    </p:cNvPr>
          <p:cNvPicPr>
            <a:picLocks noChangeAspect="1"/>
          </p:cNvPicPr>
          <p:nvPr/>
        </p:nvPicPr>
        <p:blipFill>
          <a:blip r:embed="rId18"/>
          <a:stretch>
            <a:fillRect/>
          </a:stretch>
        </p:blipFill>
        <p:spPr>
          <a:xfrm>
            <a:off x="8893175" y="3216275"/>
            <a:ext cx="166370" cy="166370"/>
          </a:xfrm>
          <a:prstGeom prst="rect">
            <a:avLst/>
          </a:prstGeom>
        </p:spPr>
      </p:pic>
      <p:pic>
        <p:nvPicPr>
          <p:cNvPr id="26" name="Image 18" descr="https://test-kimi-img.moonshot.cn/pub/slides/slides_tmpl/image/25-08-06-16:17:02-d29guvkup1d2ae82khs0.png">    </p:cNvPr>
          <p:cNvPicPr>
            <a:picLocks noChangeAspect="1"/>
          </p:cNvPicPr>
          <p:nvPr/>
        </p:nvPicPr>
        <p:blipFill>
          <a:blip r:embed="rId19"/>
          <a:stretch>
            <a:fillRect/>
          </a:stretch>
        </p:blipFill>
        <p:spPr>
          <a:xfrm>
            <a:off x="9242425" y="3216275"/>
            <a:ext cx="166370" cy="166370"/>
          </a:xfrm>
          <a:prstGeom prst="rect">
            <a:avLst/>
          </a:prstGeom>
        </p:spPr>
      </p:pic>
      <p:pic>
        <p:nvPicPr>
          <p:cNvPr id="27" name="Image 19" descr="https://test-kimi-img.moonshot.cn/pub/slides/slides_tmpl/image/25-08-06-16:17:02-d29guvkup1d2ae82khq0.png">    </p:cNvPr>
          <p:cNvPicPr>
            <a:picLocks noChangeAspect="1"/>
          </p:cNvPicPr>
          <p:nvPr/>
        </p:nvPicPr>
        <p:blipFill>
          <a:blip r:embed="rId20"/>
          <a:stretch>
            <a:fillRect/>
          </a:stretch>
        </p:blipFill>
        <p:spPr>
          <a:xfrm rot="16200000">
            <a:off x="-400685" y="2748915"/>
            <a:ext cx="1542415" cy="773430"/>
          </a:xfrm>
          <a:prstGeom prst="rect">
            <a:avLst/>
          </a:prstGeom>
        </p:spPr>
      </p:pic>
      <p:pic>
        <p:nvPicPr>
          <p:cNvPr id="28" name="Image 20" descr="https://test-kimi-img.moonshot.cn/pub/slides/slides_tmpl/image/25-08-06-16:17:02-d29guvkup1d2ae82khrg.png">    </p:cNvPr>
          <p:cNvPicPr>
            <a:picLocks noChangeAspect="1"/>
          </p:cNvPicPr>
          <p:nvPr/>
        </p:nvPicPr>
        <p:blipFill>
          <a:blip r:embed="rId21">
            <a:alphaModFix amt="80000"/>
          </a:blip>
          <a:stretch>
            <a:fillRect/>
          </a:stretch>
        </p:blipFill>
        <p:spPr>
          <a:xfrm>
            <a:off x="204470" y="2294255"/>
            <a:ext cx="553085" cy="553085"/>
          </a:xfrm>
          <a:prstGeom prst="rect">
            <a:avLst/>
          </a:prstGeom>
        </p:spPr>
      </p:pic>
      <p:pic>
        <p:nvPicPr>
          <p:cNvPr id="29" name="Image 21" descr="https://test-kimi-img.moonshot.cn/pub/slides/slides_tmpl/image/25-08-06-16:17:03-d29guvsup1d2ae82ki0g.png">    </p:cNvPr>
          <p:cNvPicPr>
            <a:picLocks noChangeAspect="1"/>
          </p:cNvPicPr>
          <p:nvPr/>
        </p:nvPicPr>
        <p:blipFill>
          <a:blip r:embed="rId22"/>
          <a:stretch>
            <a:fillRect/>
          </a:stretch>
        </p:blipFill>
        <p:spPr>
          <a:xfrm>
            <a:off x="242570" y="6567170"/>
            <a:ext cx="5943600" cy="889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r>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企业与求职者仅作口头约定，不签订书面合同，导致求职者权益无法得到保障。</a:t>
            </a:r>
            <a:endParaRPr lang="en-US" sz="1600" dirty="0"/>
          </a:p>
        </p:txBody>
      </p:sp>
      <p:sp>
        <p:nvSpPr>
          <p:cNvPr id="4" name="Text 1"/>
          <p:cNvSpPr/>
          <p:nvPr/>
        </p:nvSpPr>
        <p:spPr>
          <a:xfrm>
            <a:off x="1350010" y="147574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口头合同</a:t>
            </a:r>
            <a:endParaRPr lang="en-US" sz="1600" dirty="0"/>
          </a:p>
        </p:txBody>
      </p:sp>
      <p:sp>
        <p:nvSpPr>
          <p:cNvPr id="5" name="Text 2"/>
          <p:cNvSpPr/>
          <p:nvPr/>
        </p:nvSpPr>
        <p:spPr>
          <a:xfrm>
            <a:off x="1388110" y="3529330"/>
            <a:ext cx="819277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合同中只强调求职者的义务，而忽略了求职者的权利，这种合同是不平等的。</a:t>
            </a:r>
            <a:endParaRPr lang="en-US" sz="1600" dirty="0"/>
          </a:p>
        </p:txBody>
      </p:sp>
      <p:sp>
        <p:nvSpPr>
          <p:cNvPr id="6" name="Text 3"/>
          <p:cNvSpPr/>
          <p:nvPr/>
        </p:nvSpPr>
        <p:spPr>
          <a:xfrm>
            <a:off x="1350010" y="318770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单方合同</a:t>
            </a:r>
            <a:endParaRPr lang="en-US" sz="1600" dirty="0"/>
          </a:p>
        </p:txBody>
      </p:sp>
      <p:sp>
        <p:nvSpPr>
          <p:cNvPr id="7" name="Text 4"/>
          <p:cNvSpPr/>
          <p:nvPr/>
        </p:nvSpPr>
        <p:spPr>
          <a:xfrm>
            <a:off x="1388110" y="5210810"/>
            <a:ext cx="819277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企业使用格式合同，其中可能包含一些模糊的免责条款，对求职者不利。</a:t>
            </a:r>
            <a:endParaRPr lang="en-US" sz="1600" dirty="0"/>
          </a:p>
        </p:txBody>
      </p:sp>
      <p:sp>
        <p:nvSpPr>
          <p:cNvPr id="8" name="Text 5"/>
          <p:cNvSpPr/>
          <p:nvPr/>
        </p:nvSpPr>
        <p:spPr>
          <a:xfrm>
            <a:off x="1350010" y="486918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格式合同</a:t>
            </a:r>
            <a:endParaRPr lang="en-US" sz="1600" dirty="0"/>
          </a:p>
        </p:txBody>
      </p:sp>
      <p:sp>
        <p:nvSpPr>
          <p:cNvPr id="9"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签约阶段问题合同识别</a:t>
            </a:r>
            <a:endParaRPr lang="en-US" sz="1600" dirty="0"/>
          </a:p>
        </p:txBody>
      </p:sp>
      <p:pic>
        <p:nvPicPr>
          <p:cNvPr id="10" name="Image 1" descr="https://test-kimi-img.moonshot.cn/pub/slides/slides_tmpl/image/25-08-06-16:17:12-d29gv24up1d2ae82kiv0.png">    </p:cNvPr>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r>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r>
          <p:cNvPicPr>
            <a:picLocks noChangeAspect="1"/>
          </p:cNvPicPr>
          <p:nvPr/>
        </p:nvPicPr>
        <p:blipFill>
          <a:blip r:embed="rId4"/>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r>
          <p:cNvPicPr>
            <a:picLocks noChangeAspect="1"/>
          </p:cNvPicPr>
          <p:nvPr/>
        </p:nvPicPr>
        <p:blipFill>
          <a:blip r:embed="rId7"/>
          <a:stretch>
            <a:fillRect/>
          </a:stretch>
        </p:blipFill>
        <p:spPr>
          <a:xfrm flipH="1" rot="5400000">
            <a:off x="11033760" y="5330190"/>
            <a:ext cx="1542415" cy="77343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flipV="1" rot="5400000">
            <a:off x="-2299335" y="4156710"/>
            <a:ext cx="5580380" cy="89535"/>
          </a:xfrm>
          <a:prstGeom prst="rect">
            <a:avLst/>
          </a:prstGeom>
        </p:spPr>
      </p:pic>
      <p:pic>
        <p:nvPicPr>
          <p:cNvPr id="3" name="Image 1" descr="https://test-kimi-img.moonshot.cn/pub/slides/slides_tmpl/image/25-08-06-16:17:12-d29gv24up1d2ae82kirg.png">    </p:cNvPr>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r>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r>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FFFFFF"/>
                </a:solidFill>
                <a:latin typeface="MiSans" pitchFamily="34" charset="0"/>
                <a:ea typeface="MiSans" pitchFamily="34" charset="-122"/>
                <a:cs typeface="MiSans" pitchFamily="34" charset="-120"/>
              </a:rPr>
              <a:t>防范五策：渠道核查到个人防护</a:t>
            </a:r>
            <a:endParaRPr lang="en-US" sz="1600" dirty="0"/>
          </a:p>
        </p:txBody>
      </p:sp>
      <p:sp>
        <p:nvSpPr>
          <p:cNvPr id="7" name="Shape 1"/>
          <p:cNvSpPr/>
          <p:nvPr/>
        </p:nvSpPr>
        <p:spPr>
          <a:xfrm>
            <a:off x="351790" y="191770"/>
            <a:ext cx="76200" cy="1282065"/>
          </a:xfrm>
          <a:prstGeom prst="rect">
            <a:avLst/>
          </a:prstGeom>
          <a:solidFill>
            <a:srgbClr val="FFFFFF"/>
          </a:solidFill>
          <a:ln/>
        </p:spPr>
      </p:sp>
      <p:sp>
        <p:nvSpPr>
          <p:cNvPr id="8" name="Text 2"/>
          <p:cNvSpPr/>
          <p:nvPr/>
        </p:nvSpPr>
        <p:spPr>
          <a:xfrm>
            <a:off x="351790" y="191770"/>
            <a:ext cx="76200" cy="128206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3"/>
          <p:cNvSpPr/>
          <p:nvPr/>
        </p:nvSpPr>
        <p:spPr>
          <a:xfrm>
            <a:off x="1224280" y="3368675"/>
            <a:ext cx="2781300"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优先选择学校或政府组织的招聘会，这些渠道相对可靠，能有效降低求职风险。</a:t>
            </a:r>
            <a:endParaRPr lang="en-US" sz="1600" dirty="0"/>
          </a:p>
        </p:txBody>
      </p:sp>
      <p:sp>
        <p:nvSpPr>
          <p:cNvPr id="10" name="Text 4"/>
          <p:cNvSpPr/>
          <p:nvPr/>
        </p:nvSpPr>
        <p:spPr>
          <a:xfrm>
            <a:off x="12242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优选招聘渠道</a:t>
            </a:r>
            <a:endParaRPr lang="en-US" sz="1600" dirty="0"/>
          </a:p>
        </p:txBody>
      </p:sp>
      <p:sp>
        <p:nvSpPr>
          <p:cNvPr id="11" name="Text 5"/>
          <p:cNvSpPr/>
          <p:nvPr/>
        </p:nvSpPr>
        <p:spPr>
          <a:xfrm>
            <a:off x="8158480" y="3368675"/>
            <a:ext cx="2781300"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签订合同前仔细阅读条款，确保合同内容合法、公平，必要时可咨询法律专业人士。</a:t>
            </a:r>
            <a:endParaRPr lang="en-US" sz="1600" dirty="0"/>
          </a:p>
        </p:txBody>
      </p:sp>
      <p:sp>
        <p:nvSpPr>
          <p:cNvPr id="12" name="Text 6"/>
          <p:cNvSpPr/>
          <p:nvPr/>
        </p:nvSpPr>
        <p:spPr>
          <a:xfrm>
            <a:off x="81584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规范签约流程</a:t>
            </a:r>
            <a:endParaRPr lang="en-US" sz="1600" dirty="0"/>
          </a:p>
        </p:txBody>
      </p:sp>
      <p:pic>
        <p:nvPicPr>
          <p:cNvPr id="13" name="Image 4" descr="https://test-kimi-img.moonshot.cn/pub/slides/slides_tmpl/image/25-08-06-16:17:12-d29gv24up1d2ae82kiqg.png">    </p:cNvPr>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通过官方渠道查询企业信息，确认企业合法性和信誉度，避免上当受骗。</a:t>
            </a:r>
            <a:endParaRPr lang="en-US" sz="1600" dirty="0"/>
          </a:p>
        </p:txBody>
      </p:sp>
      <p:sp>
        <p:nvSpPr>
          <p:cNvPr id="15" name="Text 8"/>
          <p:cNvSpPr/>
          <p:nvPr/>
        </p:nvSpPr>
        <p:spPr>
          <a:xfrm>
            <a:off x="4716780" y="22948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000000"/>
                </a:solidFill>
                <a:latin typeface="MiSans" pitchFamily="34" charset="0"/>
                <a:ea typeface="MiSans" pitchFamily="34" charset="-122"/>
                <a:cs typeface="MiSans" pitchFamily="34" charset="-120"/>
              </a:rPr>
              <a:t>核查企业信息</a:t>
            </a:r>
            <a:endParaRPr lang="en-US" sz="1600" dirty="0"/>
          </a:p>
        </p:txBody>
      </p:sp>
      <p:pic>
        <p:nvPicPr>
          <p:cNvPr id="16" name="Image 5" descr="https://test-kimi-img.moonshot.cn/pub/slides/slides_tmpl/image/25-08-06-16:17:03-d29guvsup1d2ae82ki7g.png">    </p:cNvPr>
          <p:cNvPicPr>
            <a:picLocks noChangeAspect="1"/>
          </p:cNvPicPr>
          <p:nvPr/>
        </p:nvPicPr>
        <p:blipFill>
          <a:blip r:embed="rId6"/>
          <a:stretch>
            <a:fillRect/>
          </a:stretch>
        </p:blipFill>
        <p:spPr>
          <a:xfrm flipV="1" rot="5400000">
            <a:off x="8935085" y="4085590"/>
            <a:ext cx="5580380" cy="8953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6412230" y="5939155"/>
            <a:ext cx="179705" cy="17970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r>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r>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r>
          <p:cNvPicPr>
            <a:picLocks noChangeAspect="1"/>
          </p:cNvPicPr>
          <p:nvPr/>
        </p:nvPicPr>
        <p:blipFill>
          <a:blip r:embed="rId3">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a:ln/>
        </p:spPr>
      </p:sp>
      <p:sp>
        <p:nvSpPr>
          <p:cNvPr id="6" name="Text 1"/>
          <p:cNvSpPr/>
          <p:nvPr/>
        </p:nvSpPr>
        <p:spPr>
          <a:xfrm>
            <a:off x="-1905" y="0"/>
            <a:ext cx="7306945" cy="68580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Text 2"/>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防范五策：渠道核查到个人防护</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9" name="Text 4"/>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1" name="Text 6"/>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8"/>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10"/>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6096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求职过程中，任何以押金、培训费等名义收取费用的行为都是违法的，应坚决拒绝。</a:t>
            </a:r>
            <a:endParaRPr lang="en-US" sz="1600" dirty="0"/>
          </a:p>
        </p:txBody>
      </p:sp>
      <p:sp>
        <p:nvSpPr>
          <p:cNvPr id="18" name="Text 13"/>
          <p:cNvSpPr/>
          <p:nvPr/>
        </p:nvSpPr>
        <p:spPr>
          <a:xfrm>
            <a:off x="426085" y="1417320"/>
            <a:ext cx="528637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拒绝不合理收费</a:t>
            </a:r>
            <a:endParaRPr lang="en-US" sz="1600" dirty="0"/>
          </a:p>
        </p:txBody>
      </p:sp>
      <p:sp>
        <p:nvSpPr>
          <p:cNvPr id="19" name="Text 14"/>
          <p:cNvSpPr/>
          <p:nvPr/>
        </p:nvSpPr>
        <p:spPr>
          <a:xfrm>
            <a:off x="781050" y="4433570"/>
            <a:ext cx="6149975" cy="6096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异地求职时，最好有同伴同行，并保持与家人或朋友的联系，确保自身安全。</a:t>
            </a:r>
            <a:endParaRPr lang="en-US" sz="1600" dirty="0"/>
          </a:p>
        </p:txBody>
      </p:sp>
      <p:sp>
        <p:nvSpPr>
          <p:cNvPr id="20" name="Text 15"/>
          <p:cNvSpPr/>
          <p:nvPr/>
        </p:nvSpPr>
        <p:spPr>
          <a:xfrm>
            <a:off x="142875" y="3860800"/>
            <a:ext cx="590105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加强个人防护</a:t>
            </a:r>
            <a:endParaRPr lang="en-US" sz="1600" dirty="0"/>
          </a:p>
        </p:txBody>
      </p:sp>
      <p:pic>
        <p:nvPicPr>
          <p:cNvPr id="21" name="Image 3" descr="https://test-kimi-img.moonshot.cn/pub/slides/slides_tmpl/image/25-08-06-16:17:08-d29gv14up1d2ae82kieg.png">    </p:cNvPr>
          <p:cNvPicPr>
            <a:picLocks noChangeAspect="1"/>
          </p:cNvPicPr>
          <p:nvPr/>
        </p:nvPicPr>
        <p:blipFill>
          <a:blip r:embed="rId4"/>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r>
          <p:cNvPicPr>
            <a:picLocks noChangeAspect="1"/>
          </p:cNvPicPr>
          <p:nvPr/>
        </p:nvPicPr>
        <p:blipFill>
          <a:blip r:embed="rId5"/>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r>
          <p:cNvPicPr>
            <a:picLocks noChangeAspect="1"/>
          </p:cNvPicPr>
          <p:nvPr/>
        </p:nvPicPr>
        <p:blipFill>
          <a:blip r:embed="rId6"/>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r>
          <p:cNvPicPr>
            <a:picLocks noChangeAspect="1"/>
          </p:cNvPicPr>
          <p:nvPr/>
        </p:nvPicPr>
        <p:blipFill>
          <a:blip r:embed="rId7"/>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r>
          <p:cNvPicPr>
            <a:picLocks noChangeAspect="1"/>
          </p:cNvPicPr>
          <p:nvPr/>
        </p:nvPicPr>
        <p:blipFill>
          <a:blip r:embed="rId8"/>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r>
          <p:cNvPicPr>
            <a:picLocks noChangeAspect="1"/>
          </p:cNvPicPr>
          <p:nvPr/>
        </p:nvPicPr>
        <p:blipFill>
          <a:blip r:embed="rId9"/>
          <a:stretch>
            <a:fillRect/>
          </a:stretch>
        </p:blipFill>
        <p:spPr>
          <a:xfrm flipV="1">
            <a:off x="11328400" y="5791200"/>
            <a:ext cx="1130300" cy="10668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知识回顾</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08</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0.png">    </p:cNvPr>
          <p:cNvPicPr>
            <a:picLocks noChangeAspect="1"/>
          </p:cNvPicPr>
          <p:nvPr/>
        </p:nvPicPr>
        <p:blipFill>
          <a:blip r:embed="rId1"/>
          <a:stretch>
            <a:fillRect/>
          </a:stretch>
        </p:blipFill>
        <p:spPr>
          <a:xfrm>
            <a:off x="8884285" y="922020"/>
            <a:ext cx="2713990" cy="5734685"/>
          </a:xfrm>
          <a:prstGeom prst="rect">
            <a:avLst/>
          </a:prstGeom>
        </p:spPr>
      </p:pic>
      <p:pic>
        <p:nvPicPr>
          <p:cNvPr id="3" name="Image 1" descr="https://test-kimi-img.moonshot.cn/pub/slides/slides_tmpl/image/25-08-06-16:17:13-d29gv2cup1d2ae82kj40.png">    </p:cNvPr>
          <p:cNvPicPr>
            <a:picLocks noChangeAspect="1"/>
          </p:cNvPicPr>
          <p:nvPr/>
        </p:nvPicPr>
        <p:blipFill>
          <a:blip r:embed="rId2"/>
          <a:stretch>
            <a:fillRect/>
          </a:stretch>
        </p:blipFill>
        <p:spPr>
          <a:xfrm>
            <a:off x="6123305" y="795020"/>
            <a:ext cx="2719705" cy="5734685"/>
          </a:xfrm>
          <a:prstGeom prst="rect">
            <a:avLst/>
          </a:prstGeom>
        </p:spPr>
      </p:pic>
      <p:pic>
        <p:nvPicPr>
          <p:cNvPr id="4" name="Image 2" descr="https://test-kimi-img.moonshot.cn/pub/slides/slides_tmpl/image/25-08-06-16:17:13-d29gv2cup1d2ae82kj40.png">    </p:cNvPr>
          <p:cNvPicPr>
            <a:picLocks noChangeAspect="1"/>
          </p:cNvPicPr>
          <p:nvPr/>
        </p:nvPicPr>
        <p:blipFill>
          <a:blip r:embed="rId3"/>
          <a:stretch>
            <a:fillRect/>
          </a:stretch>
        </p:blipFill>
        <p:spPr>
          <a:xfrm>
            <a:off x="582930" y="795020"/>
            <a:ext cx="2719705" cy="5734685"/>
          </a:xfrm>
          <a:prstGeom prst="rect">
            <a:avLst/>
          </a:prstGeom>
        </p:spPr>
      </p:pic>
      <p:pic>
        <p:nvPicPr>
          <p:cNvPr id="5" name="Image 3" descr="https://test-kimi-img.moonshot.cn/pub/slides/slides_tmpl/image/25-08-06-16:17:12-d29gv24up1d2ae82kj30.png">    </p:cNvPr>
          <p:cNvPicPr>
            <a:picLocks noChangeAspect="1"/>
          </p:cNvPicPr>
          <p:nvPr/>
        </p:nvPicPr>
        <p:blipFill>
          <a:blip r:embed="rId4"/>
          <a:stretch>
            <a:fillRect/>
          </a:stretch>
        </p:blipFill>
        <p:spPr>
          <a:xfrm>
            <a:off x="3368675" y="795020"/>
            <a:ext cx="2713990" cy="5734685"/>
          </a:xfrm>
          <a:prstGeom prst="rect">
            <a:avLst/>
          </a:prstGeom>
        </p:spPr>
      </p:pic>
      <p:sp>
        <p:nvSpPr>
          <p:cNvPr id="6" name="Text 0"/>
          <p:cNvSpPr/>
          <p:nvPr/>
        </p:nvSpPr>
        <p:spPr>
          <a:xfrm>
            <a:off x="921245" y="2481263"/>
            <a:ext cx="2092574"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制作简历、收集信息、复习技能，为求职做好充分准备。</a:t>
            </a:r>
            <a:endParaRPr lang="en-US" sz="1600" dirty="0"/>
          </a:p>
        </p:txBody>
      </p:sp>
      <p:sp>
        <p:nvSpPr>
          <p:cNvPr id="7" name="Text 1"/>
          <p:cNvSpPr/>
          <p:nvPr/>
        </p:nvSpPr>
        <p:spPr>
          <a:xfrm>
            <a:off x="921245" y="1770698"/>
            <a:ext cx="2092574"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就业准备</a:t>
            </a:r>
            <a:endParaRPr lang="en-US" sz="1600" dirty="0"/>
          </a:p>
        </p:txBody>
      </p:sp>
      <p:sp>
        <p:nvSpPr>
          <p:cNvPr id="8" name="Text 2"/>
          <p:cNvSpPr/>
          <p:nvPr/>
        </p:nvSpPr>
        <p:spPr>
          <a:xfrm>
            <a:off x="3679601"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1A2E35"/>
                </a:solidFill>
                <a:latin typeface="MiSans" pitchFamily="34" charset="0"/>
                <a:ea typeface="MiSans" pitchFamily="34" charset="-122"/>
                <a:cs typeface="MiSans" pitchFamily="34" charset="-120"/>
              </a:rPr>
              <a:t>签订就业协议和劳动合同，明确双方权利义务。</a:t>
            </a:r>
            <a:endParaRPr lang="en-US" sz="1600" dirty="0"/>
          </a:p>
        </p:txBody>
      </p:sp>
      <p:sp>
        <p:nvSpPr>
          <p:cNvPr id="9" name="Text 3"/>
          <p:cNvSpPr/>
          <p:nvPr/>
        </p:nvSpPr>
        <p:spPr>
          <a:xfrm>
            <a:off x="3679601"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签约入职</a:t>
            </a:r>
            <a:endParaRPr lang="en-US" sz="1600" dirty="0"/>
          </a:p>
        </p:txBody>
      </p:sp>
      <p:sp>
        <p:nvSpPr>
          <p:cNvPr id="10" name="Text 4"/>
          <p:cNvSpPr/>
          <p:nvPr/>
        </p:nvSpPr>
        <p:spPr>
          <a:xfrm>
            <a:off x="6437406"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了解试用期权益，避免试用期侵权行为。</a:t>
            </a:r>
            <a:endParaRPr lang="en-US" sz="1600" dirty="0"/>
          </a:p>
        </p:txBody>
      </p:sp>
      <p:sp>
        <p:nvSpPr>
          <p:cNvPr id="11" name="Text 5"/>
          <p:cNvSpPr/>
          <p:nvPr/>
        </p:nvSpPr>
        <p:spPr>
          <a:xfrm>
            <a:off x="6437406"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试用期管理</a:t>
            </a:r>
            <a:endParaRPr lang="en-US" sz="1600" dirty="0"/>
          </a:p>
        </p:txBody>
      </p:sp>
      <p:sp>
        <p:nvSpPr>
          <p:cNvPr id="12" name="Text 6"/>
          <p:cNvSpPr/>
          <p:nvPr/>
        </p:nvSpPr>
        <p:spPr>
          <a:xfrm>
            <a:off x="9195211"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1A2E35"/>
                </a:solidFill>
                <a:latin typeface="MiSans" pitchFamily="34" charset="0"/>
                <a:ea typeface="MiSans" pitchFamily="34" charset="-122"/>
                <a:cs typeface="MiSans" pitchFamily="34" charset="-120"/>
              </a:rPr>
              <a:t>掌握维权途径，依法维护自身权益。</a:t>
            </a:r>
            <a:endParaRPr lang="en-US" sz="1600" dirty="0"/>
          </a:p>
        </p:txBody>
      </p:sp>
      <p:sp>
        <p:nvSpPr>
          <p:cNvPr id="13" name="Text 7"/>
          <p:cNvSpPr/>
          <p:nvPr/>
        </p:nvSpPr>
        <p:spPr>
          <a:xfrm>
            <a:off x="9195211"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权益受损</a:t>
            </a:r>
            <a:endParaRPr lang="en-US" sz="1600" dirty="0"/>
          </a:p>
        </p:txBody>
      </p:sp>
      <p:sp>
        <p:nvSpPr>
          <p:cNvPr id="14" name="Text 8"/>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知识回顾</a:t>
            </a:r>
            <a:endParaRPr lang="en-US" sz="1600" dirty="0"/>
          </a:p>
        </p:txBody>
      </p:sp>
      <p:pic>
        <p:nvPicPr>
          <p:cNvPr id="15"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6"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7" name="Image 6" descr="https://test-kimi-img.moonshot.cn/pub/slides/slides_tmpl/image/25-08-06-16:17:03-d29guvsup1d2ae82ki0g.png">    </p:cNvPr>
          <p:cNvPicPr>
            <a:picLocks noChangeAspect="1"/>
          </p:cNvPicPr>
          <p:nvPr/>
        </p:nvPicPr>
        <p:blipFill>
          <a:blip r:embed="rId7"/>
          <a:stretch>
            <a:fillRect/>
          </a:stretch>
        </p:blipFill>
        <p:spPr>
          <a:xfrm>
            <a:off x="7269480" y="458470"/>
            <a:ext cx="5943600" cy="8890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8630920" y="67945"/>
            <a:ext cx="253365" cy="253365"/>
          </a:xfrm>
          <a:prstGeom prst="rect">
            <a:avLst/>
          </a:prstGeom>
        </p:spPr>
      </p:pic>
      <p:pic>
        <p:nvPicPr>
          <p:cNvPr id="19" name="Image 8" descr="https://test-kimi-img.moonshot.cn/pub/slides/slides_tmpl/image/25-08-06-16:17:02-d29guvkup1d2ae82khu0.png">    </p:cNvPr>
          <p:cNvPicPr>
            <a:picLocks noChangeAspect="1"/>
          </p:cNvPicPr>
          <p:nvPr/>
        </p:nvPicPr>
        <p:blipFill>
          <a:blip r:embed="rId9"/>
          <a:stretch>
            <a:fillRect/>
          </a:stretch>
        </p:blipFill>
        <p:spPr>
          <a:xfrm flipH="1" flipV="1" rot="11100000">
            <a:off x="11116945" y="562610"/>
            <a:ext cx="368935" cy="36893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r>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r>
          <p:cNvPicPr>
            <a:picLocks noChangeAspect="1"/>
          </p:cNvPicPr>
          <p:nvPr/>
        </p:nvPicPr>
        <p:blipFill>
          <a:blip r:embed="rId3"/>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r>
          <p:cNvPicPr>
            <a:picLocks noChangeAspect="1"/>
          </p:cNvPicPr>
          <p:nvPr/>
        </p:nvPicPr>
        <p:blipFill>
          <a:blip r:embed="rId4"/>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r>
          <p:cNvPicPr>
            <a:picLocks noChangeAspect="1"/>
          </p:cNvPicPr>
          <p:nvPr/>
        </p:nvPicPr>
        <p:blipFill>
          <a:blip r:embed="rId5"/>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1"/>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2"/>
          <p:cNvSpPr/>
          <p:nvPr/>
        </p:nvSpPr>
        <p:spPr>
          <a:xfrm>
            <a:off x="905510" y="1734185"/>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保存并使用《签约前核查表》，确保签约前的各项审查工作不遗漏。</a:t>
            </a:r>
            <a:endParaRPr lang="en-US" sz="1600" dirty="0"/>
          </a:p>
        </p:txBody>
      </p:sp>
      <p:sp>
        <p:nvSpPr>
          <p:cNvPr id="10" name="Text 3"/>
          <p:cNvSpPr/>
          <p:nvPr/>
        </p:nvSpPr>
        <p:spPr>
          <a:xfrm>
            <a:off x="853440" y="1357630"/>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签约前核查表</a:t>
            </a:r>
            <a:endParaRPr lang="en-US" sz="1600" dirty="0"/>
          </a:p>
        </p:txBody>
      </p:sp>
      <p:sp>
        <p:nvSpPr>
          <p:cNvPr id="11" name="Text 4"/>
          <p:cNvSpPr/>
          <p:nvPr/>
        </p:nvSpPr>
        <p:spPr>
          <a:xfrm>
            <a:off x="905510" y="338582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将《试用期权益清单》保存至个人云盘，随时查阅试用期应享有的权益。</a:t>
            </a:r>
            <a:endParaRPr lang="en-US" sz="1600" dirty="0"/>
          </a:p>
        </p:txBody>
      </p:sp>
      <p:sp>
        <p:nvSpPr>
          <p:cNvPr id="12" name="Text 5"/>
          <p:cNvSpPr/>
          <p:nvPr/>
        </p:nvSpPr>
        <p:spPr>
          <a:xfrm>
            <a:off x="853440" y="300926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试用期权益清单</a:t>
            </a:r>
            <a:endParaRPr lang="en-US" sz="1600" dirty="0"/>
          </a:p>
        </p:txBody>
      </p:sp>
      <p:sp>
        <p:nvSpPr>
          <p:cNvPr id="13" name="Text 6"/>
          <p:cNvSpPr/>
          <p:nvPr/>
        </p:nvSpPr>
        <p:spPr>
          <a:xfrm>
            <a:off x="905510" y="5029200"/>
            <a:ext cx="8798560" cy="2667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保存《维权路径流程图》，在权益受损时能迅速找到正确的维权途径。</a:t>
            </a:r>
            <a:endParaRPr lang="en-US" sz="1600" dirty="0"/>
          </a:p>
        </p:txBody>
      </p:sp>
      <p:sp>
        <p:nvSpPr>
          <p:cNvPr id="14" name="Text 7"/>
          <p:cNvSpPr/>
          <p:nvPr/>
        </p:nvSpPr>
        <p:spPr>
          <a:xfrm>
            <a:off x="853440" y="465264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维权路径流程图</a:t>
            </a: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行动召唤</a:t>
            </a:r>
            <a:endParaRPr lang="en-US" sz="1600" dirty="0"/>
          </a:p>
        </p:txBody>
      </p:sp>
      <p:pic>
        <p:nvPicPr>
          <p:cNvPr id="16" name="Image 5" descr="https://test-kimi-img.moonshot.cn/pub/slides/slides_tmpl/image/25-08-06-16:17:06-d29gv0kup1d2ae82kic0.jpg">    </p:cNvPr>
          <p:cNvPicPr>
            <a:picLocks noChangeAspect="1"/>
          </p:cNvPicPr>
          <p:nvPr/>
        </p:nvPicPr>
        <p:blipFill>
          <a:blip r:embed="rId6"/>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r>
          <p:cNvPicPr>
            <a:picLocks noChangeAspect="1"/>
          </p:cNvPicPr>
          <p:nvPr/>
        </p:nvPicPr>
        <p:blipFill>
          <a:blip r:embed="rId9"/>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r>
          <p:cNvPicPr>
            <a:picLocks noChangeAspect="1"/>
          </p:cNvPicPr>
          <p:nvPr/>
        </p:nvPicPr>
        <p:blipFill>
          <a:blip r:embed="rId10"/>
          <a:stretch>
            <a:fillRect/>
          </a:stretch>
        </p:blipFill>
        <p:spPr>
          <a:xfrm>
            <a:off x="10177780" y="5336540"/>
            <a:ext cx="2014220" cy="152146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r>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r>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r>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a:ln/>
        </p:spPr>
      </p:sp>
      <p:sp>
        <p:nvSpPr>
          <p:cNvPr id="6" name="Text 1"/>
          <p:cNvSpPr/>
          <p:nvPr/>
        </p:nvSpPr>
        <p:spPr>
          <a:xfrm>
            <a:off x="129540" y="6998970"/>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a:ln/>
        </p:spPr>
        <p:txBody>
          <a:bodyPr wrap="square" lIns="91440" tIns="45720" rIns="91440" bIns="45720" rtlCol="0" anchor="t"/>
          <a:lstStyle/>
          <a:p>
            <a:pPr algn="just" indent="0" marL="0">
              <a:lnSpc>
                <a:spcPct val="120000"/>
              </a:lnSpc>
              <a:buNone/>
            </a:pPr>
            <a:r>
              <a:rPr lang="en-US" sz="9600" b="1" dirty="0">
                <a:solidFill>
                  <a:srgbClr val="404040"/>
                </a:solidFill>
                <a:latin typeface="MiSans" pitchFamily="34" charset="0"/>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r>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r>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r>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r>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a:ln/>
        </p:spPr>
        <p:txBody>
          <a:bodyPr wrap="square" lIns="91440" tIns="45720" rIns="91440" bIns="45720" rtlCol="0" anchor="t"/>
          <a:lstStyle/>
          <a:p>
            <a:pPr algn="just" indent="0" marL="0">
              <a:lnSpc>
                <a:spcPct val="120000"/>
              </a:lnSpc>
              <a:buNone/>
            </a:pPr>
            <a:r>
              <a:rPr lang="en-US" sz="6600" b="1" dirty="0">
                <a:solidFill>
                  <a:srgbClr val="404040"/>
                </a:solidFill>
                <a:latin typeface="MiSans" pitchFamily="34" charset="0"/>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r>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r>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g.png">    </p:cNvPr>
          <p:cNvPicPr>
            <a:picLocks noChangeAspect="1"/>
          </p:cNvPicPr>
          <p:nvPr/>
        </p:nvPicPr>
        <p:blipFill>
          <a:blip r:embed="rId1"/>
          <a:stretch>
            <a:fillRect/>
          </a:stretch>
        </p:blipFill>
        <p:spPr>
          <a:xfrm>
            <a:off x="8845550" y="1443990"/>
            <a:ext cx="2534285" cy="4495165"/>
          </a:xfrm>
          <a:prstGeom prst="rect">
            <a:avLst/>
          </a:prstGeom>
        </p:spPr>
      </p:pic>
      <p:pic>
        <p:nvPicPr>
          <p:cNvPr id="3" name="Image 1" descr="https://test-kimi-img.moonshot.cn/pub/slides/slides_tmpl/image/25-08-06-16:17:12-d29gv24up1d2ae82kj3g.png">    </p:cNvPr>
          <p:cNvPicPr>
            <a:picLocks noChangeAspect="1"/>
          </p:cNvPicPr>
          <p:nvPr/>
        </p:nvPicPr>
        <p:blipFill>
          <a:blip r:embed="rId2"/>
          <a:stretch>
            <a:fillRect/>
          </a:stretch>
        </p:blipFill>
        <p:spPr>
          <a:xfrm>
            <a:off x="6116955" y="1443990"/>
            <a:ext cx="2534285" cy="4495165"/>
          </a:xfrm>
          <a:prstGeom prst="rect">
            <a:avLst/>
          </a:prstGeom>
        </p:spPr>
      </p:pic>
      <p:pic>
        <p:nvPicPr>
          <p:cNvPr id="4" name="Image 2" descr="https://test-kimi-img.moonshot.cn/pub/slides/slides_tmpl/image/25-08-06-16:17:12-d29gv24up1d2ae82kj3g.png">    </p:cNvPr>
          <p:cNvPicPr>
            <a:picLocks noChangeAspect="1"/>
          </p:cNvPicPr>
          <p:nvPr/>
        </p:nvPicPr>
        <p:blipFill>
          <a:blip r:embed="rId3"/>
          <a:stretch>
            <a:fillRect/>
          </a:stretch>
        </p:blipFill>
        <p:spPr>
          <a:xfrm>
            <a:off x="3388360" y="1443990"/>
            <a:ext cx="2534285" cy="4495165"/>
          </a:xfrm>
          <a:prstGeom prst="rect">
            <a:avLst/>
          </a:prstGeom>
        </p:spPr>
      </p:pic>
      <p:pic>
        <p:nvPicPr>
          <p:cNvPr id="5" name="Image 3" descr="https://test-kimi-img.moonshot.cn/pub/slides/slides_tmpl/image/25-08-06-16:17:12-d29gv24up1d2ae82kj3g.png">    </p:cNvPr>
          <p:cNvPicPr>
            <a:picLocks noChangeAspect="1"/>
          </p:cNvPicPr>
          <p:nvPr/>
        </p:nvPicPr>
        <p:blipFill>
          <a:blip r:embed="rId4"/>
          <a:stretch>
            <a:fillRect/>
          </a:stretch>
        </p:blipFill>
        <p:spPr>
          <a:xfrm>
            <a:off x="727075" y="1443990"/>
            <a:ext cx="2534285" cy="4495165"/>
          </a:xfrm>
          <a:prstGeom prst="rect">
            <a:avLst/>
          </a:prstGeom>
        </p:spPr>
      </p:pic>
      <p:sp>
        <p:nvSpPr>
          <p:cNvPr id="6" name="Text 0"/>
          <p:cNvSpPr/>
          <p:nvPr/>
        </p:nvSpPr>
        <p:spPr>
          <a:xfrm>
            <a:off x="921385" y="1540510"/>
            <a:ext cx="1066165" cy="425450"/>
          </a:xfrm>
          <a:prstGeom prst="rect">
            <a:avLst/>
          </a:prstGeom>
          <a:noFill/>
          <a:ln/>
        </p:spPr>
        <p:txBody>
          <a:bodyPr wrap="square" lIns="91440" tIns="45720" rIns="91440" bIns="45720" rtlCol="0" anchor="t">
            <a:spAutoFit/>
          </a:bodyPr>
          <a:lstStyle/>
          <a:p>
            <a:pPr algn="l" indent="0" marL="0">
              <a:lnSpc>
                <a:spcPct val="100000"/>
              </a:lnSpc>
              <a:buNone/>
            </a:pPr>
            <a:r>
              <a:rPr lang="en-US" sz="2800" b="1" dirty="0">
                <a:solidFill>
                  <a:srgbClr val="158011"/>
                </a:solidFill>
                <a:latin typeface="MiSans" pitchFamily="34" charset="0"/>
                <a:ea typeface="MiSans" pitchFamily="34" charset="-122"/>
                <a:cs typeface="MiSans" pitchFamily="34" charset="-120"/>
              </a:rPr>
              <a:t>01</a:t>
            </a:r>
            <a:endParaRPr lang="en-US" sz="1600" dirty="0"/>
          </a:p>
        </p:txBody>
      </p:sp>
      <p:sp>
        <p:nvSpPr>
          <p:cNvPr id="7" name="Text 1"/>
          <p:cNvSpPr/>
          <p:nvPr/>
        </p:nvSpPr>
        <p:spPr>
          <a:xfrm>
            <a:off x="921385" y="2816225"/>
            <a:ext cx="2145665"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签约入职是学生迈向职场的关键一步，它不仅标志着身份的转变，更与个人的职业发展和权益保护紧密相连。</a:t>
            </a:r>
            <a:endParaRPr lang="en-US" sz="1600" dirty="0"/>
          </a:p>
        </p:txBody>
      </p:sp>
      <p:sp>
        <p:nvSpPr>
          <p:cNvPr id="8" name="Text 2"/>
          <p:cNvSpPr/>
          <p:nvPr/>
        </p:nvSpPr>
        <p:spPr>
          <a:xfrm>
            <a:off x="921385" y="1986915"/>
            <a:ext cx="2145665"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职场起点</a:t>
            </a:r>
            <a:endParaRPr lang="en-US" sz="1600" dirty="0"/>
          </a:p>
        </p:txBody>
      </p:sp>
      <p:sp>
        <p:nvSpPr>
          <p:cNvPr id="9" name="Text 3"/>
          <p:cNvSpPr/>
          <p:nvPr/>
        </p:nvSpPr>
        <p:spPr>
          <a:xfrm>
            <a:off x="3616325" y="1540510"/>
            <a:ext cx="1066165" cy="425450"/>
          </a:xfrm>
          <a:prstGeom prst="rect">
            <a:avLst/>
          </a:prstGeom>
          <a:noFill/>
          <a:ln/>
        </p:spPr>
        <p:txBody>
          <a:bodyPr wrap="square" lIns="91440" tIns="45720" rIns="91440" bIns="45720" rtlCol="0" anchor="t">
            <a:spAutoFit/>
          </a:bodyPr>
          <a:lstStyle/>
          <a:p>
            <a:pPr algn="l" indent="0" marL="0">
              <a:lnSpc>
                <a:spcPct val="100000"/>
              </a:lnSpc>
              <a:buNone/>
            </a:pPr>
            <a:r>
              <a:rPr lang="en-US" sz="2800" b="1" dirty="0">
                <a:solidFill>
                  <a:srgbClr val="158011"/>
                </a:solidFill>
                <a:latin typeface="MiSans" pitchFamily="34" charset="0"/>
                <a:ea typeface="MiSans" pitchFamily="34" charset="-122"/>
                <a:cs typeface="MiSans" pitchFamily="34" charset="-120"/>
              </a:rPr>
              <a:t>02</a:t>
            </a:r>
            <a:endParaRPr lang="en-US" sz="1600" dirty="0"/>
          </a:p>
        </p:txBody>
      </p:sp>
      <p:sp>
        <p:nvSpPr>
          <p:cNvPr id="10" name="Text 4"/>
          <p:cNvSpPr/>
          <p:nvPr/>
        </p:nvSpPr>
        <p:spPr>
          <a:xfrm>
            <a:off x="3616325" y="2816225"/>
            <a:ext cx="2145665"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规范的就业流程包括就业准备、求职应聘、录用签约和离校入职四个阶段，每个阶段都有其重要性和需要注意的事项。</a:t>
            </a:r>
            <a:endParaRPr lang="en-US" sz="1600" dirty="0"/>
          </a:p>
        </p:txBody>
      </p:sp>
      <p:sp>
        <p:nvSpPr>
          <p:cNvPr id="11" name="Text 5"/>
          <p:cNvSpPr/>
          <p:nvPr/>
        </p:nvSpPr>
        <p:spPr>
          <a:xfrm>
            <a:off x="3616325" y="1986915"/>
            <a:ext cx="2145665"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流程规范</a:t>
            </a:r>
            <a:endParaRPr lang="en-US" sz="1600" dirty="0"/>
          </a:p>
        </p:txBody>
      </p:sp>
      <p:sp>
        <p:nvSpPr>
          <p:cNvPr id="12" name="Text 6"/>
          <p:cNvSpPr/>
          <p:nvPr/>
        </p:nvSpPr>
        <p:spPr>
          <a:xfrm>
            <a:off x="6311265" y="1540510"/>
            <a:ext cx="1066165" cy="425450"/>
          </a:xfrm>
          <a:prstGeom prst="rect">
            <a:avLst/>
          </a:prstGeom>
          <a:noFill/>
          <a:ln/>
        </p:spPr>
        <p:txBody>
          <a:bodyPr wrap="square" lIns="91440" tIns="45720" rIns="91440" bIns="45720" rtlCol="0" anchor="t">
            <a:spAutoFit/>
          </a:bodyPr>
          <a:lstStyle/>
          <a:p>
            <a:pPr algn="l" indent="0" marL="0">
              <a:lnSpc>
                <a:spcPct val="100000"/>
              </a:lnSpc>
              <a:buNone/>
            </a:pPr>
            <a:r>
              <a:rPr lang="en-US" sz="2800" b="1" dirty="0">
                <a:solidFill>
                  <a:srgbClr val="158011"/>
                </a:solidFill>
                <a:latin typeface="MiSans" pitchFamily="34" charset="0"/>
                <a:ea typeface="MiSans" pitchFamily="34" charset="-122"/>
                <a:cs typeface="MiSans" pitchFamily="34" charset="-120"/>
              </a:rPr>
              <a:t>03</a:t>
            </a:r>
            <a:endParaRPr lang="en-US" sz="1600" dirty="0"/>
          </a:p>
        </p:txBody>
      </p:sp>
      <p:sp>
        <p:nvSpPr>
          <p:cNvPr id="13" name="Text 7"/>
          <p:cNvSpPr/>
          <p:nvPr/>
        </p:nvSpPr>
        <p:spPr>
          <a:xfrm>
            <a:off x="6311265" y="2816225"/>
            <a:ext cx="2145665"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在就业过程中，了解和维护自己的权益至关重要。这包括平等就业权、就业信息知情权和就业自主选择权等。</a:t>
            </a:r>
            <a:endParaRPr lang="en-US" sz="1600" dirty="0"/>
          </a:p>
        </p:txBody>
      </p:sp>
      <p:sp>
        <p:nvSpPr>
          <p:cNvPr id="14" name="Text 8"/>
          <p:cNvSpPr/>
          <p:nvPr/>
        </p:nvSpPr>
        <p:spPr>
          <a:xfrm>
            <a:off x="6311265" y="1986915"/>
            <a:ext cx="2145665"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权益保护</a:t>
            </a:r>
            <a:endParaRPr lang="en-US" sz="1600" dirty="0"/>
          </a:p>
        </p:txBody>
      </p:sp>
      <p:sp>
        <p:nvSpPr>
          <p:cNvPr id="15" name="Text 9"/>
          <p:cNvSpPr/>
          <p:nvPr/>
        </p:nvSpPr>
        <p:spPr>
          <a:xfrm>
            <a:off x="9006205" y="1540510"/>
            <a:ext cx="1066165" cy="425450"/>
          </a:xfrm>
          <a:prstGeom prst="rect">
            <a:avLst/>
          </a:prstGeom>
          <a:noFill/>
          <a:ln/>
        </p:spPr>
        <p:txBody>
          <a:bodyPr wrap="square" lIns="91440" tIns="45720" rIns="91440" bIns="45720" rtlCol="0" anchor="t">
            <a:spAutoFit/>
          </a:bodyPr>
          <a:lstStyle/>
          <a:p>
            <a:pPr algn="l" indent="0" marL="0">
              <a:lnSpc>
                <a:spcPct val="100000"/>
              </a:lnSpc>
              <a:buNone/>
            </a:pPr>
            <a:r>
              <a:rPr lang="en-US" sz="2800" b="1" dirty="0">
                <a:solidFill>
                  <a:srgbClr val="158011"/>
                </a:solidFill>
                <a:latin typeface="MiSans" pitchFamily="34" charset="0"/>
                <a:ea typeface="MiSans" pitchFamily="34" charset="-122"/>
                <a:cs typeface="MiSans" pitchFamily="34" charset="-120"/>
              </a:rPr>
              <a:t>04</a:t>
            </a:r>
            <a:endParaRPr lang="en-US" sz="1600" dirty="0"/>
          </a:p>
        </p:txBody>
      </p:sp>
      <p:sp>
        <p:nvSpPr>
          <p:cNvPr id="16" name="Text 10"/>
          <p:cNvSpPr/>
          <p:nvPr/>
        </p:nvSpPr>
        <p:spPr>
          <a:xfrm>
            <a:off x="9006205" y="2816225"/>
            <a:ext cx="2145665"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当权益受到侵害时，要善于运用法律武器来捍卫自己的利益。了解劳动法律法规，掌握维权途径和方法。</a:t>
            </a:r>
            <a:endParaRPr lang="en-US" sz="1600" dirty="0"/>
          </a:p>
        </p:txBody>
      </p:sp>
      <p:sp>
        <p:nvSpPr>
          <p:cNvPr id="17" name="Text 11"/>
          <p:cNvSpPr/>
          <p:nvPr/>
        </p:nvSpPr>
        <p:spPr>
          <a:xfrm>
            <a:off x="9006205" y="1986915"/>
            <a:ext cx="2145665"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法律武器</a:t>
            </a:r>
            <a:endParaRPr lang="en-US" sz="1600" dirty="0"/>
          </a:p>
        </p:txBody>
      </p:sp>
      <p:sp>
        <p:nvSpPr>
          <p:cNvPr id="18" name="Text 12"/>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签约入职：职场第一步的关键</a:t>
            </a: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r>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8001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了解就业流程，熟悉户口迁移、档案转寄等相关流程；掌握就业协议与劳动合同的概念、性质、特征、分类及必备条款；了解大学生就业权益、劳动合同权益、社会保障权益的内涵；掌握解决劳动争议解决的途径及相关法律规定。</a:t>
            </a:r>
            <a:endParaRPr lang="en-US" sz="1600" dirty="0"/>
          </a:p>
        </p:txBody>
      </p:sp>
      <p:sp>
        <p:nvSpPr>
          <p:cNvPr id="4" name="Text 1"/>
          <p:cNvSpPr/>
          <p:nvPr/>
        </p:nvSpPr>
        <p:spPr>
          <a:xfrm>
            <a:off x="1350010" y="147574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知识目标</a:t>
            </a:r>
            <a:endParaRPr lang="en-US" sz="1600" dirty="0"/>
          </a:p>
        </p:txBody>
      </p:sp>
      <p:sp>
        <p:nvSpPr>
          <p:cNvPr id="5" name="Text 2"/>
          <p:cNvSpPr/>
          <p:nvPr/>
        </p:nvSpPr>
        <p:spPr>
          <a:xfrm>
            <a:off x="1388110" y="352933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能够依据就业流程，有条不紊地办理毕业手续；能够在签订就业协议和劳动合同的过程中有效维护自身权益；当就业权益受到侵害时，能够迅速识别侵权行为，通过维权途径解决劳动争议。</a:t>
            </a:r>
            <a:endParaRPr lang="en-US" sz="1600" dirty="0"/>
          </a:p>
        </p:txBody>
      </p:sp>
      <p:sp>
        <p:nvSpPr>
          <p:cNvPr id="6" name="Text 3"/>
          <p:cNvSpPr/>
          <p:nvPr/>
        </p:nvSpPr>
        <p:spPr>
          <a:xfrm>
            <a:off x="1350010" y="318770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能力目标</a:t>
            </a:r>
            <a:endParaRPr lang="en-US" sz="1600" dirty="0"/>
          </a:p>
        </p:txBody>
      </p:sp>
      <p:sp>
        <p:nvSpPr>
          <p:cNvPr id="7" name="Text 4"/>
          <p:cNvSpPr/>
          <p:nvPr/>
        </p:nvSpPr>
        <p:spPr>
          <a:xfrm>
            <a:off x="1388110" y="5210810"/>
            <a:ext cx="819277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培育严谨、细致的职业态度，在就业流程各环节中注重规范和细节；强化法律意识和维权意识，树立正确的就业观念，勇于维护自身合法权益；树立风险识别意识，在复杂的就业市场中有效规避风险。</a:t>
            </a:r>
            <a:endParaRPr lang="en-US" sz="1600" dirty="0"/>
          </a:p>
        </p:txBody>
      </p:sp>
      <p:sp>
        <p:nvSpPr>
          <p:cNvPr id="8" name="Text 5"/>
          <p:cNvSpPr/>
          <p:nvPr/>
        </p:nvSpPr>
        <p:spPr>
          <a:xfrm>
            <a:off x="1350010" y="4869180"/>
            <a:ext cx="8560435"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素质目标</a:t>
            </a:r>
            <a:endParaRPr lang="en-US" sz="1600" dirty="0"/>
          </a:p>
        </p:txBody>
      </p:sp>
      <p:sp>
        <p:nvSpPr>
          <p:cNvPr id="9" name="Text 6"/>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学习目标全景</a:t>
            </a:r>
            <a:endParaRPr lang="en-US" sz="1600" dirty="0"/>
          </a:p>
        </p:txBody>
      </p:sp>
      <p:pic>
        <p:nvPicPr>
          <p:cNvPr id="10" name="Image 1" descr="https://test-kimi-img.moonshot.cn/pub/slides/slides_tmpl/image/25-08-06-16:17:12-d29gv24up1d2ae82kiv0.png">    </p:cNvPr>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r>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r>
          <p:cNvPicPr>
            <a:picLocks noChangeAspect="1"/>
          </p:cNvPicPr>
          <p:nvPr/>
        </p:nvPicPr>
        <p:blipFill>
          <a:blip r:embed="rId4"/>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r>
          <p:cNvPicPr>
            <a:picLocks noChangeAspect="1"/>
          </p:cNvPicPr>
          <p:nvPr/>
        </p:nvPicPr>
        <p:blipFill>
          <a:blip r:embed="rId7"/>
          <a:stretch>
            <a:fillRect/>
          </a:stretch>
        </p:blipFill>
        <p:spPr>
          <a:xfrm flipH="1" rot="5400000">
            <a:off x="11033760" y="5330190"/>
            <a:ext cx="1542415" cy="7734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情景导入：小周的求职历险记</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r>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r>
          <p:cNvPicPr>
            <a:picLocks noChangeAspect="1"/>
          </p:cNvPicPr>
          <p:nvPr/>
        </p:nvPicPr>
        <p:blipFill>
          <a:blip r:embed="rId2">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小周面试设备调试员，却被安排到流水线组装零件，岗位严重不符，这不仅影响了他的职业发展，也让他在工作中面临诸多不便。</a:t>
            </a:r>
            <a:endParaRPr lang="en-US" sz="1600" dirty="0"/>
          </a:p>
        </p:txBody>
      </p:sp>
      <p:sp>
        <p:nvSpPr>
          <p:cNvPr id="5" name="Text 1"/>
          <p:cNvSpPr/>
          <p:nvPr/>
        </p:nvSpPr>
        <p:spPr>
          <a:xfrm>
            <a:off x="2954020" y="1537335"/>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岗位欺诈</a:t>
            </a:r>
            <a:endParaRPr lang="en-US" sz="1600" dirty="0"/>
          </a:p>
        </p:txBody>
      </p:sp>
      <p:sp>
        <p:nvSpPr>
          <p:cNvPr id="6" name="Text 2"/>
          <p:cNvSpPr/>
          <p:nvPr/>
        </p:nvSpPr>
        <p:spPr>
          <a:xfrm>
            <a:off x="3091815" y="435737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车间噪音高达95分贝，远超国家规定的8小时工作环境85分贝标准，但企业却未提供任何耳塞等防护用品，严重忽视了劳动者的健康权益。</a:t>
            </a:r>
            <a:endParaRPr lang="en-US" sz="1600" dirty="0"/>
          </a:p>
        </p:txBody>
      </p:sp>
      <p:sp>
        <p:nvSpPr>
          <p:cNvPr id="7" name="Text 3"/>
          <p:cNvSpPr/>
          <p:nvPr/>
        </p:nvSpPr>
        <p:spPr>
          <a:xfrm>
            <a:off x="3068320" y="3914140"/>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劳动保护缺失</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案例呈现：岗位不符与防护缺失</a:t>
            </a:r>
            <a:endParaRPr lang="en-US" sz="1600" dirty="0"/>
          </a:p>
        </p:txBody>
      </p:sp>
      <p:pic>
        <p:nvPicPr>
          <p:cNvPr id="9" name="Image 2" descr="https://test-kimi-img.moonshot.cn/pub/slides/slides_tmpl/image/25-08-06-16:17:12-d29gv24up1d2ae82kimg.png">    </p:cNvPr>
          <p:cNvPicPr>
            <a:picLocks noChangeAspect="1"/>
          </p:cNvPicPr>
          <p:nvPr/>
        </p:nvPicPr>
        <p:blipFill>
          <a:blip r:embed="rId3"/>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r>
          <p:cNvPicPr>
            <a:picLocks noChangeAspect="1"/>
          </p:cNvPicPr>
          <p:nvPr/>
        </p:nvPicPr>
        <p:blipFill>
          <a:blip r:embed="rId4"/>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r>
          <p:cNvPicPr>
            <a:picLocks noChangeAspect="1"/>
          </p:cNvPicPr>
          <p:nvPr/>
        </p:nvPicPr>
        <p:blipFill>
          <a:blip r:embed="rId5"/>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r>
          <p:cNvPicPr>
            <a:picLocks noChangeAspect="1"/>
          </p:cNvPicPr>
          <p:nvPr/>
        </p:nvPicPr>
        <p:blipFill>
          <a:blip r:embed="rId6"/>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r>
          <p:cNvPicPr>
            <a:picLocks noChangeAspect="1"/>
          </p:cNvPicPr>
          <p:nvPr/>
        </p:nvPicPr>
        <p:blipFill>
          <a:blip r:embed="rId7"/>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r>
          <p:cNvPicPr>
            <a:picLocks noChangeAspect="1"/>
          </p:cNvPicPr>
          <p:nvPr/>
        </p:nvPicPr>
        <p:blipFill>
          <a:blip r:embed="rId8"/>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r>
          <p:cNvPicPr>
            <a:picLocks noChangeAspect="1"/>
          </p:cNvPicPr>
          <p:nvPr/>
        </p:nvPicPr>
        <p:blipFill>
          <a:blip r:embed="rId9"/>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r>
          <p:cNvPicPr>
            <a:picLocks noChangeAspect="1"/>
          </p:cNvPicPr>
          <p:nvPr/>
        </p:nvPicPr>
        <p:blipFill>
          <a:blip r:embed="rId12"/>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r>
          <p:cNvPicPr>
            <a:picLocks noChangeAspect="1"/>
          </p:cNvPicPr>
          <p:nvPr/>
        </p:nvPicPr>
        <p:blipFill>
          <a:blip r:embed="rId13"/>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r>
          <p:cNvPicPr>
            <a:picLocks noChangeAspect="1"/>
          </p:cNvPicPr>
          <p:nvPr/>
        </p:nvPicPr>
        <p:blipFill>
          <a:blip r:embed="rId14"/>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r>
          <p:cNvPicPr>
            <a:picLocks noChangeAspect="1"/>
          </p:cNvPicPr>
          <p:nvPr/>
        </p:nvPicPr>
        <p:blipFill>
          <a:blip r:embed="rId15"/>
          <a:stretch>
            <a:fillRect/>
          </a:stretch>
        </p:blipFill>
        <p:spPr>
          <a:xfrm rot="10800000">
            <a:off x="9626600" y="6084570"/>
            <a:ext cx="1542415" cy="7734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r>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16200000">
            <a:off x="-235585" y="226060"/>
            <a:ext cx="944880" cy="473710"/>
          </a:xfrm>
          <a:prstGeom prst="rect">
            <a:avLst/>
          </a:prstGeom>
        </p:spPr>
      </p:pic>
      <p:pic>
        <p:nvPicPr>
          <p:cNvPr id="5" name="Image 3" descr="https://test-kimi-img.moonshot.cn/pub/slides/slides_tmpl/image/25-08-06-16:17:12-d29gv24up1d2ae82kim0.png">    </p:cNvPr>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r>
          <p:cNvPicPr>
            <a:picLocks noChangeAspect="1"/>
          </p:cNvPicPr>
          <p:nvPr/>
        </p:nvPicPr>
        <p:blipFill>
          <a:blip r:embed="rId5"/>
          <a:stretch>
            <a:fillRect/>
          </a:stretch>
        </p:blipFill>
        <p:spPr>
          <a:xfrm>
            <a:off x="6076315" y="1619885"/>
            <a:ext cx="5991225" cy="4051300"/>
          </a:xfrm>
          <a:prstGeom prst="rect">
            <a:avLst/>
          </a:prstGeom>
        </p:spPr>
      </p:pic>
      <p:sp>
        <p:nvSpPr>
          <p:cNvPr id="7" name="Text 0"/>
          <p:cNvSpPr/>
          <p:nvPr/>
        </p:nvSpPr>
        <p:spPr>
          <a:xfrm>
            <a:off x="611505" y="3158490"/>
            <a:ext cx="4860290"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试用期最后一周，企业以“不符合录用条件”为由口头辞退小周，拒绝出具书面辞退证明，这种做法严重违反了劳动法规定。</a:t>
            </a:r>
            <a:endParaRPr lang="en-US" sz="1600" dirty="0"/>
          </a:p>
        </p:txBody>
      </p:sp>
      <p:sp>
        <p:nvSpPr>
          <p:cNvPr id="8" name="Text 1"/>
          <p:cNvSpPr/>
          <p:nvPr/>
        </p:nvSpPr>
        <p:spPr>
          <a:xfrm>
            <a:off x="611505" y="1904365"/>
            <a:ext cx="486092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违法解除</a:t>
            </a:r>
            <a:endParaRPr lang="en-US" sz="1600" dirty="0"/>
          </a:p>
        </p:txBody>
      </p:sp>
      <p:sp>
        <p:nvSpPr>
          <p:cNvPr id="9" name="Shape 2"/>
          <p:cNvSpPr/>
          <p:nvPr/>
        </p:nvSpPr>
        <p:spPr>
          <a:xfrm>
            <a:off x="710565" y="276860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0" name="Text 3"/>
          <p:cNvSpPr/>
          <p:nvPr/>
        </p:nvSpPr>
        <p:spPr>
          <a:xfrm>
            <a:off x="710565" y="276860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1" name="Text 4"/>
          <p:cNvSpPr/>
          <p:nvPr/>
        </p:nvSpPr>
        <p:spPr>
          <a:xfrm>
            <a:off x="6707505" y="3158490"/>
            <a:ext cx="4860290" cy="1422400"/>
          </a:xfrm>
          <a:prstGeom prst="rect">
            <a:avLst/>
          </a:prstGeom>
          <a:noFill/>
          <a:ln/>
        </p:spPr>
        <p:txBody>
          <a:bodyPr wrap="square" lIns="91440" tIns="45720" rIns="91440" bIns="45720" rtlCol="0" anchor="ctr">
            <a:spAutoFit/>
          </a:bodyPr>
          <a:lstStyle/>
          <a:p>
            <a:pPr algn="r" indent="0" marL="0">
              <a:lnSpc>
                <a:spcPct val="130000"/>
              </a:lnSpc>
              <a:buNone/>
            </a:pPr>
            <a:r>
              <a:rPr lang="en-US" sz="1800" dirty="0">
                <a:solidFill>
                  <a:srgbClr val="1A2E35"/>
                </a:solidFill>
                <a:latin typeface="MiSans" pitchFamily="34" charset="0"/>
                <a:ea typeface="MiSans" pitchFamily="34" charset="-122"/>
                <a:cs typeface="MiSans" pitchFamily="34" charset="-120"/>
              </a:rPr>
              <a:t>小周在要求协商时被保安强行拖拽出办公室，导致受伤，企业拒绝承认劳动关系存续，更拒绝承担医疗费用，使小周的维权之路陷入困境。</a:t>
            </a:r>
            <a:endParaRPr lang="en-US" sz="1600" dirty="0"/>
          </a:p>
        </p:txBody>
      </p:sp>
      <p:sp>
        <p:nvSpPr>
          <p:cNvPr id="12" name="Text 5"/>
          <p:cNvSpPr/>
          <p:nvPr/>
        </p:nvSpPr>
        <p:spPr>
          <a:xfrm>
            <a:off x="6680835" y="1828165"/>
            <a:ext cx="4860925" cy="829945"/>
          </a:xfrm>
          <a:prstGeom prst="rect">
            <a:avLst/>
          </a:prstGeom>
          <a:noFill/>
          <a:ln/>
        </p:spPr>
        <p:txBody>
          <a:bodyPr wrap="square" lIns="91440" tIns="45720" rIns="91440" bIns="45720" rtlCol="0" anchor="ctr"/>
          <a:lstStyle/>
          <a:p>
            <a:pPr algn="l" indent="0" marL="0">
              <a:lnSpc>
                <a:spcPct val="100000"/>
              </a:lnSpc>
              <a:buNone/>
            </a:pPr>
            <a:r>
              <a:rPr lang="en-US" sz="2400" dirty="0">
                <a:solidFill>
                  <a:srgbClr val="FFFFFF"/>
                </a:solidFill>
                <a:latin typeface="MiSans" pitchFamily="34" charset="0"/>
                <a:ea typeface="MiSans" pitchFamily="34" charset="-122"/>
                <a:cs typeface="MiSans" pitchFamily="34" charset="-120"/>
              </a:rPr>
              <a:t>维权受阻</a:t>
            </a:r>
            <a:endParaRPr lang="en-US" sz="1600" dirty="0"/>
          </a:p>
        </p:txBody>
      </p:sp>
      <p:sp>
        <p:nvSpPr>
          <p:cNvPr id="13" name="Shape 6"/>
          <p:cNvSpPr/>
          <p:nvPr/>
        </p:nvSpPr>
        <p:spPr>
          <a:xfrm flipH="1">
            <a:off x="6548755" y="275971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4" name="Text 7"/>
          <p:cNvSpPr/>
          <p:nvPr/>
        </p:nvSpPr>
        <p:spPr>
          <a:xfrm>
            <a:off x="6548755" y="275971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案例升级：违法解除与维权受阻</a:t>
            </a:r>
            <a:endParaRPr lang="en-US" sz="1600" dirty="0"/>
          </a:p>
        </p:txBody>
      </p:sp>
      <p:pic>
        <p:nvPicPr>
          <p:cNvPr id="16" name="Image 5" descr="https://test-kimi-img.moonshot.cn/pub/slides/slides_tmpl/image/25-08-06-16:17:08-d29gv14up1d2ae82kieg.png">    </p:cNvPr>
          <p:cNvPicPr>
            <a:picLocks noChangeAspect="1"/>
          </p:cNvPicPr>
          <p:nvPr/>
        </p:nvPicPr>
        <p:blipFill>
          <a:blip r:embed="rId6"/>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r>
          <p:cNvPicPr>
            <a:picLocks noChangeAspect="1"/>
          </p:cNvPicPr>
          <p:nvPr/>
        </p:nvPicPr>
        <p:blipFill>
          <a:blip r:embed="rId10"/>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r>
          <p:cNvPicPr>
            <a:picLocks noChangeAspect="1"/>
          </p:cNvPicPr>
          <p:nvPr/>
        </p:nvPicPr>
        <p:blipFill>
          <a:blip r:embed="rId11"/>
          <a:stretch>
            <a:fillRect/>
          </a:stretch>
        </p:blipFill>
        <p:spPr>
          <a:xfrm>
            <a:off x="2056765" y="6223635"/>
            <a:ext cx="179705" cy="179705"/>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36</Slides>
  <Notes>36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Moonshot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项目10 签约入职——流程规范与权益护航</dc:title>
  <dc:subject>项目10 签约入职——流程规范与权益护航</dc:subject>
  <dc:creator>Kimi</dc:creator>
  <cp:lastModifiedBy>Kimi</cp:lastModifiedBy>
  <cp:revision>1</cp:revision>
  <dcterms:created xsi:type="dcterms:W3CDTF">2025-09-05T05:15:38Z</dcterms:created>
  <dcterms:modified xsi:type="dcterms:W3CDTF">2025-09-05T05:15:38Z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4" name="AIGC">
    <vt:lpwstr>{"Label":"项目10 签约入职——流程规范与权益护航","ContentProducer":"001191110108MACG2KBH8F10000","ProduceID":"d2t7255pa8flvh5j4io0","ReservedCode1":"","ContentPropagator":"001191110108MACG2KBH8F20000","PropagateID":"d2t7255pa8flvh5j4io0","ReservedCode2":""}</vt:lpwstr>
  </property>
</Properties>
</file>